
<file path=[Content_Types].xml><?xml version="1.0" encoding="utf-8"?>
<Types xmlns="http://schemas.openxmlformats.org/package/2006/content-types">
  <Default Extension="xml" ContentType="application/vnd.openxmlformats-package.core-properties+xml"/>
  <Default Extension="png" ContentType="image/pn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slides/charts/chart1.xml" ContentType="application/vnd.openxmlformats-officedocument.drawingml.chart+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Default Extension="xlsx" ContentType="application/vnd.openxmlformats-officedocument.spreadsheetml.sheet"/>
</Types>
</file>

<file path=_rels/.rels>&#65279;<?xml version="1.0" encoding="utf-8"?><Relationships xmlns="http://schemas.openxmlformats.org/package/2006/relationships"><Relationship Type="http://schemas.openxmlformats.org/package/2006/relationships/metadata/core-properties" Target="/docProps/core.xml" Id="Rbf5f04e6b89a4c2a" /><Relationship Type="http://schemas.openxmlformats.org/officeDocument/2006/relationships/extended-properties" Target="/docProps/app.xml" Id="R38876f551b12474c" /><Relationship Type="http://schemas.openxmlformats.org/officeDocument/2006/relationships/officeDocument" Target="/ppt/presentation.xml" Id="R994ec7a66caa4ef3" /></Relationships>
</file>

<file path=ppt/presentation.xml><?xml version="1.0" encoding="utf-8"?>
<p:presentation xmlns:p="http://schemas.openxmlformats.org/presentationml/2006/main">
  <p:sldMasterIdLst>
    <p:sldMasterId xmlns:r="http://schemas.openxmlformats.org/officeDocument/2006/relationships" id="2147483648" r:id="R7005196fdcfc4f6d"/>
  </p:sldMasterIdLst>
  <p:notesMasterIdLst>
    <p:notesMasterId xmlns:r="http://schemas.openxmlformats.org/officeDocument/2006/relationships" r:id="R818ad1f1a3ca46a2"/>
  </p:notesMasterIdLst>
  <p:sldIdLst>
    <p:sldId xmlns:r="http://schemas.openxmlformats.org/officeDocument/2006/relationships" id="256" r:id="R52f018dbcd16424f"/>
    <p:sldId xmlns:r="http://schemas.openxmlformats.org/officeDocument/2006/relationships" id="257" r:id="Rae73fc2eece84c8a"/>
    <p:sldId xmlns:r="http://schemas.openxmlformats.org/officeDocument/2006/relationships" id="258" r:id="Re965a7e47bc34249"/>
    <p:sldId xmlns:r="http://schemas.openxmlformats.org/officeDocument/2006/relationships" id="259" r:id="R9b53285b9f514c62"/>
    <p:sldId xmlns:r="http://schemas.openxmlformats.org/officeDocument/2006/relationships" id="260" r:id="R2118a63a331e423f"/>
    <p:sldId xmlns:r="http://schemas.openxmlformats.org/officeDocument/2006/relationships" id="261" r:id="R1d2c61651fca4ca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0722f6c1eda479b" /><Relationship Type="http://schemas.openxmlformats.org/officeDocument/2006/relationships/slideMaster" Target="/ppt/slideMasters/slideMaster1.xml" Id="R7005196fdcfc4f6d" /><Relationship Type="http://schemas.openxmlformats.org/officeDocument/2006/relationships/notesMaster" Target="/ppt/notesMasters/notesMaster1.xml" Id="R818ad1f1a3ca46a2" /><Relationship Type="http://schemas.openxmlformats.org/officeDocument/2006/relationships/presProps" Target="/ppt/presProps.xml" Id="R7f6aa0b4fbd54ff4" /><Relationship Type="http://schemas.openxmlformats.org/officeDocument/2006/relationships/tableStyles" Target="/ppt/tableStyles.xml" Id="R1a246d9e0af24ac4" /><Relationship Type="http://schemas.openxmlformats.org/officeDocument/2006/relationships/slide" Target="/ppt/slides/slide1.xml" Id="R52f018dbcd16424f" /><Relationship Type="http://schemas.openxmlformats.org/officeDocument/2006/relationships/slide" Target="/ppt/slides/slide2.xml" Id="Rae73fc2eece84c8a" /><Relationship Type="http://schemas.openxmlformats.org/officeDocument/2006/relationships/slide" Target="/ppt/slides/slide3.xml" Id="Re965a7e47bc34249" /><Relationship Type="http://schemas.openxmlformats.org/officeDocument/2006/relationships/slide" Target="/ppt/slides/slide4.xml" Id="R9b53285b9f514c62" /><Relationship Type="http://schemas.openxmlformats.org/officeDocument/2006/relationships/slide" Target="/ppt/slides/slide5.xml" Id="R2118a63a331e423f" /><Relationship Type="http://schemas.openxmlformats.org/officeDocument/2006/relationships/slide" Target="/ppt/slides/slide6.xml" Id="R1d2c61651fca4ca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8b42b6c011549b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a10ee7f785c495b" /><Relationship Type="http://schemas.openxmlformats.org/officeDocument/2006/relationships/notesMaster" Target="/ppt/notesMasters/notesMaster1.xml" Id="R07707673fd6044ac" /></Relationships>
</file>

<file path=ppt/notesSlides/_rels/notesSlide2.xml.rels>&#65279;<?xml version="1.0" encoding="utf-8"?><Relationships xmlns="http://schemas.openxmlformats.org/package/2006/relationships"><Relationship Type="http://schemas.openxmlformats.org/officeDocument/2006/relationships/slide" Target="/ppt/slides/slide2.xml" Id="R5e36f7256ea944f1" /><Relationship Type="http://schemas.openxmlformats.org/officeDocument/2006/relationships/notesMaster" Target="/ppt/notesMasters/notesMaster1.xml" Id="Rc76ce88a75824e4a" /></Relationships>
</file>

<file path=ppt/notesSlides/_rels/notesSlide3.xml.rels>&#65279;<?xml version="1.0" encoding="utf-8"?><Relationships xmlns="http://schemas.openxmlformats.org/package/2006/relationships"><Relationship Type="http://schemas.openxmlformats.org/officeDocument/2006/relationships/slide" Target="/ppt/slides/slide3.xml" Id="R12f4b4f51faa4670" /><Relationship Type="http://schemas.openxmlformats.org/officeDocument/2006/relationships/notesMaster" Target="/ppt/notesMasters/notesMaster1.xml" Id="R7735d164cb184365" /></Relationships>
</file>

<file path=ppt/notesSlides/_rels/notesSlide4.xml.rels>&#65279;<?xml version="1.0" encoding="utf-8"?><Relationships xmlns="http://schemas.openxmlformats.org/package/2006/relationships"><Relationship Type="http://schemas.openxmlformats.org/officeDocument/2006/relationships/slide" Target="/ppt/slides/slide4.xml" Id="R05060bd48bc14938" /><Relationship Type="http://schemas.openxmlformats.org/officeDocument/2006/relationships/notesMaster" Target="/ppt/notesMasters/notesMaster1.xml" Id="R7cf8309c0be64d81" /></Relationships>
</file>

<file path=ppt/notesSlides/_rels/notesSlide5.xml.rels>&#65279;<?xml version="1.0" encoding="utf-8"?><Relationships xmlns="http://schemas.openxmlformats.org/package/2006/relationships"><Relationship Type="http://schemas.openxmlformats.org/officeDocument/2006/relationships/slide" Target="/ppt/slides/slide5.xml" Id="Rb5eddd3bab91435a" /><Relationship Type="http://schemas.openxmlformats.org/officeDocument/2006/relationships/notesMaster" Target="/ppt/notesMasters/notesMaster1.xml" Id="R483cd202474449c7" /></Relationships>
</file>

<file path=ppt/notesSlides/_rels/notesSlide6.xml.rels>&#65279;<?xml version="1.0" encoding="utf-8"?><Relationships xmlns="http://schemas.openxmlformats.org/package/2006/relationships"><Relationship Type="http://schemas.openxmlformats.org/officeDocument/2006/relationships/slide" Target="/ppt/slides/slide6.xml" Id="Rc8199e97600a4011" /><Relationship Type="http://schemas.openxmlformats.org/officeDocument/2006/relationships/notesMaster" Target="/ppt/notesMasters/notesMaster1.xml" Id="Rc3c1b83f515e4cd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fictional portfolio concept created for AJ Tyler with Codex and OpenAI image generation on 2026-09-10. Relay is a fictional care-coordination software concept, not a client commission or operating product. All presentation copy and chart data are illustrative. Text and the chart are editable native slide objects.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fictional portfolio concept created for AJ Tyler with Codex and OpenAI image generation on 2026-09-10. Relay is a fictional care-coordination software concept, not a client commission or operating product. All presentation copy and chart data are illustrative. Text and the chart are editable native slide objects.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fictional portfolio concept created for AJ Tyler with Codex and OpenAI image generation on 2026-09-10. Relay is a fictional care-coordination software concept, not a client commission or operating product. All presentation copy and chart data are illustrative. Text and the chart are editable native slide objects.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Synthetic example only. Monday 18, Tuesday 24, Wednesday 16, Thursday 22, Friday 20 handoffs. These values were invented solely to demonstrate data visualization and are not empirical evidence. Native editable chart.</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fictional portfolio concept created for AJ Tyler with Codex and OpenAI image generation on 2026-09-10. Relay is a fictional care-coordination software concept, not a client commission or operating product. All presentation copy and chart data are illustrative. Text and the chart are editable native slide objects.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fictional portfolio concept created for AJ Tyler with Codex and OpenAI image generation on 2026-09-10. Relay is a fictional care-coordination software concept, not a client commission or operating product. All presentation copy and chart data are illustrative. Text and the chart are editable native slide objects.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f358dbc0c4d4024" /></Relationships>
</file>

<file path=ppt/slideLayouts/slideLayout1.xml><?xml version="1.0" encoding="utf-8"?>
<p:sldLayout xmlns:p="http://schemas.openxmlformats.org/presentationml/2006/main" type="title">
  <p:cSld name="Title Slide">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1168e8d1bab42c0" /><Relationship Type="http://schemas.openxmlformats.org/officeDocument/2006/relationships/slideLayout" Target="/ppt/slideLayouts/slideLayout1.xml" Id="R7d3eb7e86a0048e9" /></Relationships>
</file>

<file path=ppt/slideMasters/slideMaster1.xml><?xml version="1.0" encoding="utf-8"?>
<p:sldMaster xmlns:p="http://schemas.openxmlformats.org/presentationml/2006/main">
  <p:cSld name="Master">
    <p:bg>
      <p:bgRef idx="1001">
        <a:schemeClr xmlns:a="http://schemas.openxmlformats.org/drawingml/2006/main" val="bg1"/>
      </p:bgRef>
    </p:bg>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d3eb7e86a0048e9"/>
  </p:sldLayoutIdLst>
  <p:txStyles>
    <p:titleStyle>
      <a:lvl1pPr xmlns:a="http://schemas.openxmlformats.org/drawingml/2006/main" algn="l">
        <a:lnSpc>
          <a:spcPct val="90000"/>
        </a:lnSpc>
        <a:spcBef>
          <a:spcPts val="0"/>
        </a:spcBef>
        <a:buNone/>
        <a:defRPr sz="4400">
          <a:solidFill>
            <a:schemeClr val="tx1"/>
          </a:solidFill>
          <a:latin typeface="+mj-lt"/>
          <a:ea typeface="+mj-lt"/>
          <a:cs typeface="+mj-lt"/>
        </a:defRPr>
      </a:lvl1pPr>
    </p:titleStyle>
    <p:bodyStyle>
      <a:lvl1pPr xmlns:a="http://schemas.openxmlformats.org/drawingml/2006/main" marL="228600" indent="-228600" algn="l">
        <a:lnSpc>
          <a:spcPct val="90000"/>
        </a:lnSpc>
        <a:spcBef>
          <a:spcPts val="1000"/>
        </a:spcBef>
        <a:buChar char="•"/>
        <a:defRPr sz="2800">
          <a:solidFill>
            <a:schemeClr val="tx1"/>
          </a:solidFill>
          <a:latin typeface="+mn-lt"/>
          <a:ea typeface="+mn-lt"/>
          <a:cs typeface="+mn-lt"/>
        </a:defRPr>
      </a:lvl1pPr>
      <a:lvl2pPr xmlns:a="http://schemas.openxmlformats.org/drawingml/2006/main" marL="685800" indent="-228600" algn="l">
        <a:lnSpc>
          <a:spcPct val="90000"/>
        </a:lnSpc>
        <a:spcBef>
          <a:spcPts val="500"/>
        </a:spcBef>
        <a:buChar char="•"/>
        <a:defRPr sz="2400">
          <a:solidFill>
            <a:schemeClr val="tx1"/>
          </a:solidFill>
          <a:latin typeface="+mn-lt"/>
          <a:ea typeface="+mn-lt"/>
          <a:cs typeface="+mn-lt"/>
        </a:defRPr>
      </a:lvl2pPr>
      <a:lvl3pPr xmlns:a="http://schemas.openxmlformats.org/drawingml/2006/main" marL="1143000" indent="-228600" algn="l">
        <a:lnSpc>
          <a:spcPct val="90000"/>
        </a:lnSpc>
        <a:spcBef>
          <a:spcPts val="500"/>
        </a:spcBef>
        <a:buChar char="•"/>
        <a:defRPr sz="2000">
          <a:solidFill>
            <a:schemeClr val="tx1"/>
          </a:solidFill>
          <a:latin typeface="+mn-lt"/>
          <a:ea typeface="+mn-lt"/>
          <a:cs typeface="+mn-lt"/>
        </a:defRPr>
      </a:lvl3pPr>
      <a:lvl4pPr xmlns:a="http://schemas.openxmlformats.org/drawingml/2006/main" marL="1600200" indent="-228600" algn="l">
        <a:lnSpc>
          <a:spcPct val="90000"/>
        </a:lnSpc>
        <a:spcBef>
          <a:spcPts val="500"/>
        </a:spcBef>
        <a:buChar char="•"/>
        <a:defRPr sz="1800">
          <a:solidFill>
            <a:schemeClr val="tx1"/>
          </a:solidFill>
          <a:latin typeface="+mn-lt"/>
          <a:ea typeface="+mn-lt"/>
          <a:cs typeface="+mn-lt"/>
        </a:defRPr>
      </a:lvl4pPr>
      <a:lvl5pPr xmlns:a="http://schemas.openxmlformats.org/drawingml/2006/main" marL="2057400" indent="-228600" algn="l">
        <a:lnSpc>
          <a:spcPct val="90000"/>
        </a:lnSpc>
        <a:spcBef>
          <a:spcPts val="500"/>
        </a:spcBef>
        <a:buChar char="•"/>
        <a:defRPr sz="1800">
          <a:solidFill>
            <a:schemeClr val="tx1"/>
          </a:solidFill>
          <a:latin typeface="+mn-lt"/>
          <a:ea typeface="+mn-lt"/>
          <a:cs typeface="+mn-lt"/>
        </a:defRPr>
      </a:lvl5pPr>
      <a:lvl6pPr xmlns:a="http://schemas.openxmlformats.org/drawingml/2006/main" marL="2514600" indent="-228600" algn="l">
        <a:lnSpc>
          <a:spcPct val="90000"/>
        </a:lnSpc>
        <a:spcBef>
          <a:spcPts val="500"/>
        </a:spcBef>
        <a:buChar char="•"/>
        <a:defRPr sz="1800">
          <a:solidFill>
            <a:schemeClr val="tx1"/>
          </a:solidFill>
          <a:latin typeface="+mn-lt"/>
          <a:ea typeface="+mn-lt"/>
          <a:cs typeface="+mn-lt"/>
        </a:defRPr>
      </a:lvl6pPr>
      <a:lvl7pPr xmlns:a="http://schemas.openxmlformats.org/drawingml/2006/main" marL="2971800" indent="-228600" algn="l">
        <a:lnSpc>
          <a:spcPct val="90000"/>
        </a:lnSpc>
        <a:spcBef>
          <a:spcPts val="500"/>
        </a:spcBef>
        <a:buChar char="•"/>
        <a:defRPr sz="1800">
          <a:solidFill>
            <a:schemeClr val="tx1"/>
          </a:solidFill>
          <a:latin typeface="+mn-lt"/>
          <a:ea typeface="+mn-lt"/>
          <a:cs typeface="+mn-lt"/>
        </a:defRPr>
      </a:lvl7pPr>
      <a:lvl8pPr xmlns:a="http://schemas.openxmlformats.org/drawingml/2006/main" marL="3429000" indent="-228600" algn="l">
        <a:lnSpc>
          <a:spcPct val="90000"/>
        </a:lnSpc>
        <a:spcBef>
          <a:spcPts val="500"/>
        </a:spcBef>
        <a:buChar char="•"/>
        <a:defRPr sz="1800">
          <a:solidFill>
            <a:schemeClr val="tx1"/>
          </a:solidFill>
          <a:latin typeface="+mn-lt"/>
          <a:ea typeface="+mn-lt"/>
          <a:cs typeface="+mn-lt"/>
        </a:defRPr>
      </a:lvl8pPr>
      <a:lvl9pPr xmlns:a="http://schemas.openxmlformats.org/drawingml/2006/main" marL="3886200" indent="-228600" algn="l">
        <a:lnSpc>
          <a:spcPct val="90000"/>
        </a:lnSpc>
        <a:spcBef>
          <a:spcPts val="500"/>
        </a:spcBef>
        <a:buChar char="•"/>
        <a:defRPr sz="1800">
          <a:solidFill>
            <a:schemeClr val="tx1"/>
          </a:solidFill>
          <a:latin typeface="+mn-lt"/>
          <a:ea typeface="+mn-lt"/>
          <a:cs typeface="+mn-lt"/>
        </a:defRPr>
      </a:lvl9pPr>
    </p:bodyStyle>
    <p:otherStyle>
      <a:lvl1pPr xmlns:a="http://schemas.openxmlformats.org/drawingml/2006/main" marL="0" algn="l">
        <a:buNone/>
        <a:defRPr sz="1800">
          <a:solidFill>
            <a:schemeClr val="tx1"/>
          </a:solidFill>
          <a:latin typeface="+mn-lt"/>
          <a:ea typeface="+mn-lt"/>
          <a:cs typeface="+mn-lt"/>
        </a:defRPr>
      </a:lvl1pPr>
      <a:lvl2pPr xmlns:a="http://schemas.openxmlformats.org/drawingml/2006/main" marL="457200" algn="l">
        <a:buNone/>
        <a:defRPr sz="1800">
          <a:solidFill>
            <a:schemeClr val="tx1"/>
          </a:solidFill>
          <a:latin typeface="+mn-lt"/>
          <a:ea typeface="+mn-lt"/>
          <a:cs typeface="+mn-lt"/>
        </a:defRPr>
      </a:lvl2pPr>
      <a:lvl3pPr xmlns:a="http://schemas.openxmlformats.org/drawingml/2006/main" marL="914400" algn="l">
        <a:buNone/>
        <a:defRPr sz="1800">
          <a:solidFill>
            <a:schemeClr val="tx1"/>
          </a:solidFill>
          <a:latin typeface="+mn-lt"/>
          <a:ea typeface="+mn-lt"/>
          <a:cs typeface="+mn-lt"/>
        </a:defRPr>
      </a:lvl3pPr>
      <a:lvl4pPr xmlns:a="http://schemas.openxmlformats.org/drawingml/2006/main" marL="1371600" algn="l">
        <a:buNone/>
        <a:defRPr sz="1800">
          <a:solidFill>
            <a:schemeClr val="tx1"/>
          </a:solidFill>
          <a:latin typeface="+mn-lt"/>
          <a:ea typeface="+mn-lt"/>
          <a:cs typeface="+mn-lt"/>
        </a:defRPr>
      </a:lvl4pPr>
      <a:lvl5pPr xmlns:a="http://schemas.openxmlformats.org/drawingml/2006/main" marL="1828800" algn="l">
        <a:buNone/>
        <a:defRPr sz="1800">
          <a:solidFill>
            <a:schemeClr val="tx1"/>
          </a:solidFill>
          <a:latin typeface="+mn-lt"/>
          <a:ea typeface="+mn-lt"/>
          <a:cs typeface="+mn-lt"/>
        </a:defRPr>
      </a:lvl5pPr>
      <a:lvl6pPr xmlns:a="http://schemas.openxmlformats.org/drawingml/2006/main" marL="2286000" algn="l">
        <a:buNone/>
        <a:defRPr sz="1800">
          <a:solidFill>
            <a:schemeClr val="tx1"/>
          </a:solidFill>
          <a:latin typeface="+mn-lt"/>
          <a:ea typeface="+mn-lt"/>
          <a:cs typeface="+mn-lt"/>
        </a:defRPr>
      </a:lvl6pPr>
      <a:lvl7pPr xmlns:a="http://schemas.openxmlformats.org/drawingml/2006/main" marL="2743200" algn="l">
        <a:buNone/>
        <a:defRPr sz="1800">
          <a:solidFill>
            <a:schemeClr val="tx1"/>
          </a:solidFill>
          <a:latin typeface="+mn-lt"/>
          <a:ea typeface="+mn-lt"/>
          <a:cs typeface="+mn-lt"/>
        </a:defRPr>
      </a:lvl7pPr>
      <a:lvl8pPr xmlns:a="http://schemas.openxmlformats.org/drawingml/2006/main" marL="3200400" algn="l">
        <a:buNone/>
        <a:defRPr sz="1800">
          <a:solidFill>
            <a:schemeClr val="tx1"/>
          </a:solidFill>
          <a:latin typeface="+mn-lt"/>
          <a:ea typeface="+mn-lt"/>
          <a:cs typeface="+mn-lt"/>
        </a:defRPr>
      </a:lvl8pPr>
      <a:lvl9pPr xmlns:a="http://schemas.openxmlformats.org/drawingml/2006/main" marL="3657600" algn="l">
        <a:buNone/>
        <a:defRPr sz="1800">
          <a:solidFill>
            <a:schemeClr val="tx1"/>
          </a:solidFill>
          <a:latin typeface="+mn-lt"/>
          <a:ea typeface="+mn-lt"/>
          <a:cs typeface="+mn-lt"/>
        </a:defRPr>
      </a:lvl9pPr>
    </p:otherStyle>
  </p:txStyles>
</p:sldMaster>
</file>

<file path=ppt/slideMasters/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1.xml" Id="R6e71c646f3244011" /><Relationship Type="http://schemas.openxmlformats.org/officeDocument/2006/relationships/notesSlide" Target="/ppt/notesSlides/notesSlide1.xml" Id="R18cb917b6dba451f" /></Relationships>
</file>

<file path=ppt/slides/_rels/slide2.xml.rels>&#65279;<?xml version="1.0" encoding="utf-8"?><Relationships xmlns="http://schemas.openxmlformats.org/package/2006/relationships"><Relationship Type="http://schemas.openxmlformats.org/officeDocument/2006/relationships/slideLayout" Target="/ppt/slideLayouts/slideLayout1.xml" Id="R5bde4f58a7b04b73" /><Relationship Type="http://schemas.openxmlformats.org/officeDocument/2006/relationships/notesSlide" Target="/ppt/notesSlides/notesSlide2.xml" Id="R952e405afc7c4325" /></Relationships>
</file>

<file path=ppt/slides/_rels/slide3.xml.rels>&#65279;<?xml version="1.0" encoding="utf-8"?><Relationships xmlns="http://schemas.openxmlformats.org/package/2006/relationships"><Relationship Type="http://schemas.openxmlformats.org/officeDocument/2006/relationships/slideLayout" Target="/ppt/slideLayouts/slideLayout1.xml" Id="Rfe2e0482232c44bf" /><Relationship Type="http://schemas.openxmlformats.org/officeDocument/2006/relationships/image" Target="/ppt/media/image.png" Id="R1a3f736f4df64d91" /><Relationship Type="http://schemas.openxmlformats.org/officeDocument/2006/relationships/notesSlide" Target="/ppt/notesSlides/notesSlide3.xml" Id="Rfaeccc6383b5418c" /></Relationships>
</file>

<file path=ppt/slides/_rels/slide4.xml.rels>&#65279;<?xml version="1.0" encoding="utf-8"?><Relationships xmlns="http://schemas.openxmlformats.org/package/2006/relationships"><Relationship Type="http://schemas.openxmlformats.org/officeDocument/2006/relationships/slideLayout" Target="/ppt/slideLayouts/slideLayout1.xml" Id="R59f776dcac2e4090" /><Relationship Type="http://schemas.openxmlformats.org/officeDocument/2006/relationships/chart" Target="/ppt/slides/charts/chart1.xml" Id="R771966e30a4e41b4" /><Relationship Type="http://schemas.openxmlformats.org/officeDocument/2006/relationships/notesSlide" Target="/ppt/notesSlides/notesSlide4.xml" Id="Rfc8c41fcefb842e4" /></Relationships>
</file>

<file path=ppt/slides/_rels/slide5.xml.rels>&#65279;<?xml version="1.0" encoding="utf-8"?><Relationships xmlns="http://schemas.openxmlformats.org/package/2006/relationships"><Relationship Type="http://schemas.openxmlformats.org/officeDocument/2006/relationships/slideLayout" Target="/ppt/slideLayouts/slideLayout1.xml" Id="R512a3a816ff14521" /><Relationship Type="http://schemas.openxmlformats.org/officeDocument/2006/relationships/image" Target="/ppt/media/image2.png" Id="R3da6557cfe7b4430" /><Relationship Type="http://schemas.openxmlformats.org/officeDocument/2006/relationships/notesSlide" Target="/ppt/notesSlides/notesSlide5.xml" Id="R324a675637df47c1" /></Relationships>
</file>

<file path=ppt/slides/_rels/slide6.xml.rels>&#65279;<?xml version="1.0" encoding="utf-8"?><Relationships xmlns="http://schemas.openxmlformats.org/package/2006/relationships"><Relationship Type="http://schemas.openxmlformats.org/officeDocument/2006/relationships/slideLayout" Target="/ppt/slideLayouts/slideLayout1.xml" Id="Ra6c071f471d24b38" /><Relationship Type="http://schemas.openxmlformats.org/officeDocument/2006/relationships/notesSlide" Target="/ppt/notesSlides/notesSlide6.xml" Id="R3ffc29929a344cfa" /></Relationships>
</file>

<file path=ppt/slides/charts/_rels/chart1.xml.rels><Relationships xmlns="http://schemas.openxmlformats.org/package/2006/relationships"><Relationship Id="rIdChartSnapshot1" Type="http://schemas.openxmlformats.org/officeDocument/2006/relationships/package" Target="../../embeddings/chart-data-snapshot-001.xlsx"/></Relationships>
</file>

<file path=ppt/slides/charts/chart1.xml><?xml version="1.0" encoding="utf-8"?>
<c:chartSpace xmlns:c="http://schemas.openxmlformats.org/drawingml/2006/chart" xmlns:r="http://schemas.openxmlformats.org/officeDocument/2006/relationships">
  <c:lang val="en-US"/>
  <c:chart>
    <c:plotArea>
      <c:barChart>
        <c:barDir val="col"/>
        <c:grouping val="clustered"/>
        <c:varyColors val="0"/>
        <c:ser>
          <c:idx val="0"/>
          <c:order val="0"/>
          <c:tx>
            <c:v>Handoffs</c:v>
          </c:tx>
          <c:spPr>
            <a:solidFill xmlns:a="http://schemas.openxmlformats.org/drawingml/2006/main">
              <a:srgbClr val="1649E8"/>
            </a:solidFill>
          </c:spPr>
          <c:cat>
            <c:strRef>
              <c:f>'Chart Data'!$A$2:$A$6</c:f>
              <c:strCache>
                <c:ptCount val="5"/>
                <c:pt idx="0">
                  <c:v>Monday</c:v>
                </c:pt>
                <c:pt idx="1">
                  <c:v>Tuesday</c:v>
                </c:pt>
                <c:pt idx="2">
                  <c:v>Wednesday</c:v>
                </c:pt>
                <c:pt idx="3">
                  <c:v>Thursday</c:v>
                </c:pt>
                <c:pt idx="4">
                  <c:v>Friday</c:v>
                </c:pt>
              </c:strCache>
            </c:strRef>
          </c:cat>
          <c:val>
            <c:numRef>
              <c:f>'Chart Data'!$B$2:$B$6</c:f>
              <c:numCache>
                <c:formatCode>General</c:formatCode>
                <c:ptCount val="5"/>
                <c:pt idx="0">
                  <c:v>18</c:v>
                </c:pt>
                <c:pt idx="1">
                  <c:v>24</c:v>
                </c:pt>
                <c:pt idx="2">
                  <c:v>16</c:v>
                </c:pt>
                <c:pt idx="3">
                  <c:v>22</c:v>
                </c:pt>
                <c:pt idx="4">
                  <c:v>20</c:v>
                </c:pt>
              </c:numCache>
            </c:numRef>
          </c:val>
        </c:ser>
        <c:dLbls>
          <c:txPr>
            <a:bodyPr xmlns:a="http://schemas.openxmlformats.org/drawingml/2006/main" anchorCtr="1"/>
            <a:lstStyle xmlns:a="http://schemas.openxmlformats.org/drawingml/2006/main"/>
            <a:p xmlns:a="http://schemas.openxmlformats.org/drawingml/2006/main">
              <a:pPr>
                <a:defRPr sz="1800" b="1">
                  <a:solidFill>
                    <a:srgbClr val="111827"/>
                  </a:solidFill>
                  <a:latin typeface="Helvetica Neue"/>
                  <a:ea typeface="Helvetica Neue"/>
                  <a:cs typeface="Helvetica Neue"/>
                </a:defRPr>
              </a:pPr>
            </a:p>
          </c:txPr>
          <c:dLblPos val="outEnd"/>
          <c:showLegendKey val="0"/>
          <c:showVal val="1"/>
          <c:showCatName val="0"/>
          <c:showSerName val="0"/>
          <c:showPercent val="0"/>
          <c:showBubbleSize val="0"/>
          <c:showLeaderLines val="0"/>
        </c:dLbls>
        <c:axId val="48650112"/>
        <c:axId val="48672768"/>
      </c:barChart>
      <c:catAx>
        <c:axId val="48650112"/>
        <c:scaling>
          <c:orientation val="minMax"/>
        </c:scaling>
        <c:delete val="0"/>
        <c:axPos val="b"/>
        <c:numFmt formatCode="General"/>
        <c:majorTickMark val="none"/>
        <c:minorTickMark val="none"/>
        <c:spPr>
          <a:ln xmlns:a="http://schemas.openxmlformats.org/drawingml/2006/main" w="9525">
            <a:solidFill>
              <a:srgbClr val="D4D4D4"/>
            </a:solidFill>
            <a:prstDash val="solid"/>
          </a:ln>
        </c:spPr>
        <c:txPr>
          <a:bodyPr xmlns:a="http://schemas.openxmlformats.org/drawingml/2006/main" anchorCtr="1"/>
          <a:lstStyle xmlns:a="http://schemas.openxmlformats.org/drawingml/2006/main"/>
          <a:p xmlns:a="http://schemas.openxmlformats.org/drawingml/2006/main">
            <a:pPr>
              <a:defRPr sz="1650">
                <a:solidFill>
                  <a:srgbClr val="4B5563"/>
                </a:solidFill>
                <a:latin typeface="Helvetica Neue"/>
                <a:ea typeface="Helvetica Neue"/>
                <a:cs typeface="Helvetica Neue"/>
              </a:defRPr>
            </a:pPr>
          </a:p>
        </c:txPr>
        <c:crossAx val="48672768"/>
      </c:catAx>
      <c:valAx>
        <c:axId val="48672768"/>
        <c:scaling>
          <c:orientation val="minMax"/>
        </c:scaling>
        <c:delete val="1"/>
        <c:axPos val="l"/>
        <c:numFmt formatCode="General"/>
        <c:majorTickMark val="none"/>
        <c:minorTickMark val="none"/>
        <c:spPr>
          <a:ln xmlns:a="http://schemas.openxmlformats.org/drawingml/2006/main" w="9525">
            <a:solidFill>
              <a:srgbClr val="D4D4D4"/>
            </a:solidFill>
            <a:prstDash val="solid"/>
          </a:ln>
        </c:spPr>
        <c:txPr>
          <a:bodyPr xmlns:a="http://schemas.openxmlformats.org/drawingml/2006/main" anchorCtr="1"/>
          <a:lstStyle xmlns:a="http://schemas.openxmlformats.org/drawingml/2006/main"/>
          <a:p xmlns:a="http://schemas.openxmlformats.org/drawingml/2006/main">
            <a:pPr>
              <a:defRPr>
                <a:solidFill>
                  <a:srgbClr val="666666"/>
                </a:solidFill>
                <a:latin typeface="Helvetica Neue"/>
                <a:ea typeface="Helvetica Neue"/>
                <a:cs typeface="Helvetica Neue"/>
              </a:defRPr>
            </a:pPr>
          </a:p>
        </c:txPr>
        <c:crossAx val="48650112"/>
        <c:crossBetween val="between"/>
      </c:valAx>
    </c:plotArea>
    <c:plotVisOnly val="1"/>
  </c:chart>
  <c:externalData r:id="rIdChartSnapshot1">
    <c:autoUpdate val="0"/>
  </c:externalData>
</c:chartSpace>
</file>

<file path=ppt/slides/slide1.xml><?xml version="1.0" encoding="utf-8"?>
<p:sld xmlns:p="http://schemas.openxmlformats.org/presentationml/2006/main">
  <p:cSld>
    <p:bg>
      <p:bgPr>
        <a:solidFill xmlns:a="http://schemas.openxmlformats.org/drawingml/2006/main">
          <a:srgbClr val="1649E8"/>
        </a:solidFill>
      </p:bgPr>
    </p:bg>
    <p:spTree>
      <p:nvGrpSpPr>
        <p:cNvPr id="1" name=""/>
        <p:cNvGrpSpPr/>
        <p:nvPr/>
      </p:nvGrpSpPr>
      <p:grpSpPr>
        <a:xfrm xmlns:a="http://schemas.openxmlformats.org/drawingml/2006/main"/>
      </p:grpSpPr>
      <p:sp>
        <p:nvSpPr>
          <p:cNvPr id="8" name="">
            <a:extLst xmlns:a="http://schemas.openxmlformats.org/drawingml/2006/main">
              <a:ext uri="{FF2B5EF4-FFF2-40B4-BE49-F238E27FC236}">
                <a16:creationId xmlns:a16="http://schemas.microsoft.com/office/drawing/2014/main" id="{E42B0FBA-6F60-40DB-9358-B966D2D2EEE5}"/>
              </a:ext>
            </a:extLst>
          </p:cNvPr>
          <p:cNvSpPr>
            <a:spLocks xmlns:a="http://schemas.openxmlformats.org/drawingml/2006/main" noGrp="1"/>
          </p:cNvSpPr>
          <p:nvPr/>
        </p:nvSpPr>
        <p:spPr>
          <a:xfrm xmlns:a="http://schemas.openxmlformats.org/drawingml/2006/main">
            <a:off x="609600" y="323850"/>
            <a:ext cx="590550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350" b="0">
                <a:solidFill>
                  <a:srgbClr val="FFFFFF"/>
                </a:solidFill>
                <a:latin typeface="Helvetica Neue"/>
                <a:ea typeface="Helvetica Neue"/>
                <a:cs typeface="Helvetica Neue"/>
              </a:defRPr>
            </a:pPr>
            <a:r>
              <a:rPr sz="1350" b="0">
                <a:solidFill>
                  <a:srgbClr val="FFFFFF"/>
                </a:solidFill>
                <a:latin typeface="Helvetica Neue"/>
                <a:ea typeface="Helvetica Neue"/>
                <a:cs typeface="Helvetica Neue"/>
              </a:rPr>
              <a:t>RELAY / CONCEPT STUDY</a:t>
            </a:r>
          </a:p>
        </p:txBody>
      </p:sp>
      <p:sp>
        <p:nvSpPr>
          <p:cNvPr id="2" name="">
            <a:extLst xmlns:a="http://schemas.openxmlformats.org/drawingml/2006/main">
              <a:ext uri="{FF2B5EF4-FFF2-40B4-BE49-F238E27FC236}">
                <a16:creationId xmlns:a16="http://schemas.microsoft.com/office/drawing/2014/main" id="{3DBBDE59-D2EF-4227-B622-1EFF6EE946E4}"/>
              </a:ext>
            </a:extLst>
          </p:cNvPr>
          <p:cNvSpPr>
            <a:spLocks xmlns:a="http://schemas.openxmlformats.org/drawingml/2006/main" noGrp="1"/>
          </p:cNvSpPr>
          <p:nvPr/>
        </p:nvSpPr>
        <p:spPr>
          <a:xfrm xmlns:a="http://schemas.openxmlformats.org/drawingml/2006/main">
            <a:off x="609600" y="6372225"/>
            <a:ext cx="76200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FFFFFF"/>
                </a:solidFill>
                <a:latin typeface="Helvetica Neue"/>
                <a:ea typeface="Helvetica Neue"/>
                <a:cs typeface="Helvetica Neue"/>
              </a:defRPr>
            </a:pPr>
            <a:r>
              <a:rPr sz="1200" b="0">
                <a:solidFill>
                  <a:srgbClr val="FFFFFF"/>
                </a:solidFill>
                <a:latin typeface="Helvetica Neue"/>
                <a:ea typeface="Helvetica Neue"/>
                <a:cs typeface="Helvetica Neue"/>
              </a:rPr>
              <a:t>AJ Tyler with AI assistance</a:t>
            </a:r>
          </a:p>
        </p:txBody>
      </p:sp>
      <p:sp>
        <p:nvSpPr>
          <p:cNvPr id="3" name="">
            <a:extLst xmlns:a="http://schemas.openxmlformats.org/drawingml/2006/main">
              <a:ext uri="{FF2B5EF4-FFF2-40B4-BE49-F238E27FC236}">
                <a16:creationId xmlns:a16="http://schemas.microsoft.com/office/drawing/2014/main" id="{75C9503C-27E2-467A-95FB-BAA078AA2732}"/>
              </a:ext>
            </a:extLst>
          </p:cNvPr>
          <p:cNvSpPr>
            <a:spLocks xmlns:a="http://schemas.openxmlformats.org/drawingml/2006/main" noGrp="1"/>
          </p:cNvSpPr>
          <p:nvPr/>
        </p:nvSpPr>
        <p:spPr>
          <a:xfrm xmlns:a="http://schemas.openxmlformats.org/drawingml/2006/main">
            <a:off x="10953750" y="6372225"/>
            <a:ext cx="66675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FFFFFF"/>
                </a:solidFill>
                <a:latin typeface="Helvetica Neue"/>
                <a:ea typeface="Helvetica Neue"/>
                <a:cs typeface="Helvetica Neue"/>
              </a:defRPr>
            </a:pPr>
            <a:r>
              <a:rPr sz="1200" b="0">
                <a:solidFill>
                  <a:srgbClr val="FFFFFF"/>
                </a:solidFill>
                <a:latin typeface="Helvetica Neue"/>
                <a:ea typeface="Helvetica Neue"/>
                <a:cs typeface="Helvetica Neue"/>
              </a:rPr>
              <a:t>01</a:t>
            </a:r>
          </a:p>
        </p:txBody>
      </p:sp>
      <p:sp>
        <p:nvSpPr>
          <p:cNvPr id="4" name="">
            <a:extLst xmlns:a="http://schemas.openxmlformats.org/drawingml/2006/main">
              <a:ext uri="{FF2B5EF4-FFF2-40B4-BE49-F238E27FC236}">
                <a16:creationId xmlns:a16="http://schemas.microsoft.com/office/drawing/2014/main" id="{A599AAFA-ACF1-429E-8502-DE6B32AB163E}"/>
              </a:ext>
            </a:extLst>
          </p:cNvPr>
          <p:cNvSpPr>
            <a:spLocks xmlns:a="http://schemas.openxmlformats.org/drawingml/2006/main" noGrp="1"/>
          </p:cNvSpPr>
          <p:nvPr/>
        </p:nvSpPr>
        <p:spPr>
          <a:xfrm xmlns:a="http://schemas.openxmlformats.org/drawingml/2006/main">
            <a:off x="609600" y="1257300"/>
            <a:ext cx="10668000" cy="1428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9000" b="1">
                <a:solidFill>
                  <a:srgbClr val="FFFFFF"/>
                </a:solidFill>
                <a:latin typeface="Helvetica Neue"/>
                <a:ea typeface="Helvetica Neue"/>
                <a:cs typeface="Helvetica Neue"/>
              </a:defRPr>
            </a:pPr>
            <a:r>
              <a:rPr sz="9000" b="1">
                <a:solidFill>
                  <a:srgbClr val="FFFFFF"/>
                </a:solidFill>
                <a:latin typeface="Helvetica Neue"/>
                <a:ea typeface="Helvetica Neue"/>
                <a:cs typeface="Helvetica Neue"/>
              </a:rPr>
              <a:t>Relay</a:t>
            </a:r>
          </a:p>
        </p:txBody>
      </p:sp>
      <p:sp>
        <p:nvSpPr>
          <p:cNvPr id="5" name="">
            <a:extLst xmlns:a="http://schemas.openxmlformats.org/drawingml/2006/main">
              <a:ext uri="{FF2B5EF4-FFF2-40B4-BE49-F238E27FC236}">
                <a16:creationId xmlns:a16="http://schemas.microsoft.com/office/drawing/2014/main" id="{A2BBFA01-FC17-4DC5-B069-43D2FA300544}"/>
              </a:ext>
            </a:extLst>
          </p:cNvPr>
          <p:cNvSpPr>
            <a:spLocks xmlns:a="http://schemas.openxmlformats.org/drawingml/2006/main" noGrp="1"/>
          </p:cNvSpPr>
          <p:nvPr/>
        </p:nvSpPr>
        <p:spPr>
          <a:xfrm xmlns:a="http://schemas.openxmlformats.org/drawingml/2006/main">
            <a:off x="666750" y="2933700"/>
            <a:ext cx="10382250" cy="952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4950" b="0">
                <a:solidFill>
                  <a:srgbClr val="FFFFFF"/>
                </a:solidFill>
                <a:latin typeface="Helvetica Neue"/>
                <a:ea typeface="Helvetica Neue"/>
                <a:cs typeface="Helvetica Neue"/>
              </a:defRPr>
            </a:pPr>
            <a:r>
              <a:rPr sz="4950" b="0">
                <a:solidFill>
                  <a:srgbClr val="FFFFFF"/>
                </a:solidFill>
                <a:latin typeface="Helvetica Neue"/>
                <a:ea typeface="Helvetica Neue"/>
                <a:cs typeface="Helvetica Neue"/>
              </a:rPr>
              <a:t>Care, coordinated.</a:t>
            </a:r>
          </a:p>
        </p:txBody>
      </p:sp>
      <p:sp>
        <p:nvSpPr>
          <p:cNvPr id="6" name="">
            <a:extLst xmlns:a="http://schemas.openxmlformats.org/drawingml/2006/main">
              <a:ext uri="{FF2B5EF4-FFF2-40B4-BE49-F238E27FC236}">
                <a16:creationId xmlns:a16="http://schemas.microsoft.com/office/drawing/2014/main" id="{3FD2827B-72EA-412F-A513-6255AE62758C}"/>
              </a:ext>
            </a:extLst>
          </p:cNvPr>
          <p:cNvSpPr>
            <a:spLocks xmlns:a="http://schemas.openxmlformats.org/drawingml/2006/main" noGrp="1"/>
          </p:cNvSpPr>
          <p:nvPr/>
        </p:nvSpPr>
        <p:spPr>
          <a:xfrm xmlns:a="http://schemas.openxmlformats.org/drawingml/2006/main">
            <a:off x="704850" y="4591050"/>
            <a:ext cx="9144000" cy="952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250" b="0">
                <a:solidFill>
                  <a:srgbClr val="FFFFFF"/>
                </a:solidFill>
                <a:latin typeface="Helvetica Neue"/>
                <a:ea typeface="Helvetica Neue"/>
                <a:cs typeface="Helvetica Neue"/>
              </a:defRPr>
            </a:pPr>
            <a:r>
              <a:rPr sz="2250" b="0">
                <a:solidFill>
                  <a:srgbClr val="FFFFFF"/>
                </a:solidFill>
                <a:latin typeface="Helvetica Neue"/>
                <a:ea typeface="Helvetica Neue"/>
                <a:cs typeface="Helvetica Neue"/>
              </a:rPr>
              <a:t>A product narrative for clearer care-team handoffs</a:t>
            </a:r>
          </a:p>
        </p:txBody>
      </p:sp>
      <p:sp>
        <p:nvSpPr>
          <p:cNvPr id="7" name="">
            <a:extLst xmlns:a="http://schemas.openxmlformats.org/drawingml/2006/main">
              <a:ext uri="{FF2B5EF4-FFF2-40B4-BE49-F238E27FC236}">
                <a16:creationId xmlns:a16="http://schemas.microsoft.com/office/drawing/2014/main" id="{5A088541-49C3-465D-A0FB-51A772E38177}"/>
              </a:ext>
            </a:extLst>
          </p:cNvPr>
          <p:cNvSpPr>
            <a:spLocks xmlns:a="http://schemas.openxmlformats.org/drawingml/2006/main" noGrp="1"/>
          </p:cNvSpPr>
          <p:nvPr/>
        </p:nvSpPr>
        <p:spPr>
          <a:xfrm xmlns:a="http://schemas.openxmlformats.org/drawingml/2006/main">
            <a:off x="704850" y="5762625"/>
            <a:ext cx="10287000" cy="3048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425" b="0">
                <a:solidFill>
                  <a:srgbClr val="FFFFFF"/>
                </a:solidFill>
                <a:latin typeface="Helvetica Neue"/>
                <a:ea typeface="Helvetica Neue"/>
                <a:cs typeface="Helvetica Neue"/>
              </a:defRPr>
            </a:pPr>
            <a:r>
              <a:rPr sz="1425" b="0">
                <a:solidFill>
                  <a:srgbClr val="FFFFFF"/>
                </a:solidFill>
                <a:latin typeface="Helvetica Neue"/>
                <a:ea typeface="Helvetica Neue"/>
                <a:cs typeface="Helvetica Neue"/>
              </a:rPr>
              <a:t>Fictional product • AI-assisted portfolio sample</a:t>
            </a:r>
          </a:p>
        </p:txBody>
      </p:sp>
    </p:spTree>
    <p:extLst>
      <p:ext uri="{BB962C8B-B14F-4D97-AF65-F5344CB8AC3E}">
        <p14:creationId xmlns:p14="http://schemas.microsoft.com/office/powerpoint/2010/main" val="120414401"/>
      </p:ext>
    </p:extLst>
  </p:cSld>
</p:sld>
</file>

<file path=ppt/slides/slide2.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9" name="">
            <a:extLst xmlns:a="http://schemas.openxmlformats.org/drawingml/2006/main">
              <a:ext uri="{FF2B5EF4-FFF2-40B4-BE49-F238E27FC236}">
                <a16:creationId xmlns:a16="http://schemas.microsoft.com/office/drawing/2014/main" id="{6D3EBEC1-2EDC-45A0-A78A-4C7125C18546}"/>
              </a:ext>
            </a:extLst>
          </p:cNvPr>
          <p:cNvSpPr>
            <a:spLocks xmlns:a="http://schemas.openxmlformats.org/drawingml/2006/main" noGrp="1"/>
          </p:cNvSpPr>
          <p:nvPr/>
        </p:nvSpPr>
        <p:spPr>
          <a:xfrm xmlns:a="http://schemas.openxmlformats.org/drawingml/2006/main">
            <a:off x="609600" y="323850"/>
            <a:ext cx="590550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350" b="0">
                <a:solidFill>
                  <a:srgbClr val="4B5563"/>
                </a:solidFill>
                <a:latin typeface="Helvetica Neue"/>
                <a:ea typeface="Helvetica Neue"/>
                <a:cs typeface="Helvetica Neue"/>
              </a:defRPr>
            </a:pPr>
            <a:r>
              <a:rPr sz="1350" b="0">
                <a:solidFill>
                  <a:srgbClr val="4B5563"/>
                </a:solidFill>
                <a:latin typeface="Helvetica Neue"/>
                <a:ea typeface="Helvetica Neue"/>
                <a:cs typeface="Helvetica Neue"/>
              </a:rPr>
              <a:t>RELAY / CONCEPT STUDY</a:t>
            </a:r>
          </a:p>
        </p:txBody>
      </p:sp>
      <p:sp>
        <p:nvSpPr>
          <p:cNvPr id="2" name="">
            <a:extLst xmlns:a="http://schemas.openxmlformats.org/drawingml/2006/main">
              <a:ext uri="{FF2B5EF4-FFF2-40B4-BE49-F238E27FC236}">
                <a16:creationId xmlns:a16="http://schemas.microsoft.com/office/drawing/2014/main" id="{7266FCE8-03A9-4452-AF8B-B1FD2CC8ABE8}"/>
              </a:ext>
            </a:extLst>
          </p:cNvPr>
          <p:cNvSpPr>
            <a:spLocks xmlns:a="http://schemas.openxmlformats.org/drawingml/2006/main" noGrp="1"/>
          </p:cNvSpPr>
          <p:nvPr/>
        </p:nvSpPr>
        <p:spPr>
          <a:xfrm xmlns:a="http://schemas.openxmlformats.org/drawingml/2006/main">
            <a:off x="609600" y="6372225"/>
            <a:ext cx="76200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4B5563"/>
                </a:solidFill>
                <a:latin typeface="Helvetica Neue"/>
                <a:ea typeface="Helvetica Neue"/>
                <a:cs typeface="Helvetica Neue"/>
              </a:defRPr>
            </a:pPr>
            <a:r>
              <a:rPr sz="1200" b="0">
                <a:solidFill>
                  <a:srgbClr val="4B5563"/>
                </a:solidFill>
                <a:latin typeface="Helvetica Neue"/>
                <a:ea typeface="Helvetica Neue"/>
                <a:cs typeface="Helvetica Neue"/>
              </a:rPr>
              <a:t>AJ Tyler with AI assistance</a:t>
            </a:r>
          </a:p>
        </p:txBody>
      </p:sp>
      <p:sp>
        <p:nvSpPr>
          <p:cNvPr id="3" name="">
            <a:extLst xmlns:a="http://schemas.openxmlformats.org/drawingml/2006/main">
              <a:ext uri="{FF2B5EF4-FFF2-40B4-BE49-F238E27FC236}">
                <a16:creationId xmlns:a16="http://schemas.microsoft.com/office/drawing/2014/main" id="{514D1F0F-8D37-4DBA-BB75-1BD14BE60F33}"/>
              </a:ext>
            </a:extLst>
          </p:cNvPr>
          <p:cNvSpPr>
            <a:spLocks xmlns:a="http://schemas.openxmlformats.org/drawingml/2006/main" noGrp="1"/>
          </p:cNvSpPr>
          <p:nvPr/>
        </p:nvSpPr>
        <p:spPr>
          <a:xfrm xmlns:a="http://schemas.openxmlformats.org/drawingml/2006/main">
            <a:off x="10953750" y="6372225"/>
            <a:ext cx="66675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4B5563"/>
                </a:solidFill>
                <a:latin typeface="Helvetica Neue"/>
                <a:ea typeface="Helvetica Neue"/>
                <a:cs typeface="Helvetica Neue"/>
              </a:defRPr>
            </a:pPr>
            <a:r>
              <a:rPr sz="1200" b="0">
                <a:solidFill>
                  <a:srgbClr val="4B5563"/>
                </a:solidFill>
                <a:latin typeface="Helvetica Neue"/>
                <a:ea typeface="Helvetica Neue"/>
                <a:cs typeface="Helvetica Neue"/>
              </a:rPr>
              <a:t>02</a:t>
            </a:r>
          </a:p>
        </p:txBody>
      </p:sp>
      <p:sp>
        <p:nvSpPr>
          <p:cNvPr id="4" name="">
            <a:extLst xmlns:a="http://schemas.openxmlformats.org/drawingml/2006/main">
              <a:ext uri="{FF2B5EF4-FFF2-40B4-BE49-F238E27FC236}">
                <a16:creationId xmlns:a16="http://schemas.microsoft.com/office/drawing/2014/main" id="{810D222A-7C7F-4F0D-9C72-090B5F8C6D97}"/>
              </a:ext>
            </a:extLst>
          </p:cNvPr>
          <p:cNvSpPr>
            <a:spLocks xmlns:a="http://schemas.openxmlformats.org/drawingml/2006/main" noGrp="1"/>
          </p:cNvSpPr>
          <p:nvPr/>
        </p:nvSpPr>
        <p:spPr>
          <a:xfrm xmlns:a="http://schemas.openxmlformats.org/drawingml/2006/main">
            <a:off x="609600" y="1000125"/>
            <a:ext cx="10477500" cy="8572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4800" b="1">
                <a:solidFill>
                  <a:srgbClr val="111827"/>
                </a:solidFill>
                <a:latin typeface="Helvetica Neue"/>
                <a:ea typeface="Helvetica Neue"/>
                <a:cs typeface="Helvetica Neue"/>
              </a:defRPr>
            </a:pPr>
            <a:r>
              <a:rPr sz="4800" b="1">
                <a:solidFill>
                  <a:srgbClr val="111827"/>
                </a:solidFill>
                <a:latin typeface="Helvetica Neue"/>
                <a:ea typeface="Helvetica Neue"/>
                <a:cs typeface="Helvetica Neue"/>
              </a:rPr>
              <a:t>The handoff</a:t>
            </a:r>
          </a:p>
        </p:txBody>
      </p:sp>
      <p:sp>
        <p:nvSpPr>
          <p:cNvPr id="5" name="">
            <a:extLst xmlns:a="http://schemas.openxmlformats.org/drawingml/2006/main">
              <a:ext uri="{FF2B5EF4-FFF2-40B4-BE49-F238E27FC236}">
                <a16:creationId xmlns:a16="http://schemas.microsoft.com/office/drawing/2014/main" id="{5AFA6562-57A0-4DBE-9446-0956FE72C2DA}"/>
              </a:ext>
            </a:extLst>
          </p:cNvPr>
          <p:cNvSpPr>
            <a:spLocks xmlns:a="http://schemas.openxmlformats.org/drawingml/2006/main" noGrp="1"/>
          </p:cNvSpPr>
          <p:nvPr/>
        </p:nvSpPr>
        <p:spPr>
          <a:xfrm xmlns:a="http://schemas.openxmlformats.org/drawingml/2006/main">
            <a:off x="628650" y="2114550"/>
            <a:ext cx="10001250" cy="666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850" b="0">
                <a:solidFill>
                  <a:srgbClr val="1649E8"/>
                </a:solidFill>
                <a:latin typeface="Helvetica Neue"/>
                <a:ea typeface="Helvetica Neue"/>
                <a:cs typeface="Helvetica Neue"/>
              </a:defRPr>
            </a:pPr>
            <a:r>
              <a:rPr sz="2850" b="0">
                <a:solidFill>
                  <a:srgbClr val="1649E8"/>
                </a:solidFill>
                <a:latin typeface="Helvetica Neue"/>
                <a:ea typeface="Helvetica Neue"/>
                <a:cs typeface="Helvetica Neue"/>
              </a:rPr>
              <a:t>What happens after a visit?</a:t>
            </a:r>
          </a:p>
        </p:txBody>
      </p:sp>
      <p:sp>
        <p:nvSpPr>
          <p:cNvPr id="6" name="">
            <a:extLst xmlns:a="http://schemas.openxmlformats.org/drawingml/2006/main">
              <a:ext uri="{FF2B5EF4-FFF2-40B4-BE49-F238E27FC236}">
                <a16:creationId xmlns:a16="http://schemas.microsoft.com/office/drawing/2014/main" id="{A27297FB-3722-42C9-B399-D0E7A157CC7B}"/>
              </a:ext>
            </a:extLst>
          </p:cNvPr>
          <p:cNvSpPr>
            <a:spLocks xmlns:a="http://schemas.openxmlformats.org/drawingml/2006/main" noGrp="1"/>
          </p:cNvSpPr>
          <p:nvPr/>
        </p:nvSpPr>
        <p:spPr>
          <a:xfrm xmlns:a="http://schemas.openxmlformats.org/drawingml/2006/main">
            <a:off x="647700" y="3086100"/>
            <a:ext cx="5905500" cy="2095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850" b="0">
                <a:solidFill>
                  <a:srgbClr val="111827"/>
                </a:solidFill>
                <a:latin typeface="Helvetica Neue"/>
                <a:ea typeface="Helvetica Neue"/>
                <a:cs typeface="Helvetica Neue"/>
              </a:defRPr>
            </a:pPr>
            <a:r>
              <a:rPr sz="2850" b="0">
                <a:solidFill>
                  <a:srgbClr val="111827"/>
                </a:solidFill>
                <a:latin typeface="Helvetica Neue"/>
                <a:ea typeface="Helvetica Neue"/>
                <a:cs typeface="Helvetica Neue"/>
              </a:rPr>
              <a:t>A note needs review.</a:t>
            </a:r>
          </a:p>
          <a:p xmlns:a="http://schemas.openxmlformats.org/drawingml/2006/main">
            <a:pPr>
              <a:defRPr sz="2850" b="0">
                <a:solidFill>
                  <a:srgbClr val="111827"/>
                </a:solidFill>
                <a:latin typeface="Helvetica Neue"/>
                <a:ea typeface="Helvetica Neue"/>
                <a:cs typeface="Helvetica Neue"/>
              </a:defRPr>
            </a:pPr>
            <a:r>
              <a:rPr sz="2850" b="0">
                <a:solidFill>
                  <a:srgbClr val="111827"/>
                </a:solidFill>
                <a:latin typeface="Helvetica Neue"/>
                <a:ea typeface="Helvetica Neue"/>
                <a:cs typeface="Helvetica Neue"/>
              </a:rPr>
              <a:t>A change needs an owner.</a:t>
            </a:r>
          </a:p>
          <a:p xmlns:a="http://schemas.openxmlformats.org/drawingml/2006/main">
            <a:pPr>
              <a:defRPr sz="2850" b="0">
                <a:solidFill>
                  <a:srgbClr val="111827"/>
                </a:solidFill>
                <a:latin typeface="Helvetica Neue"/>
                <a:ea typeface="Helvetica Neue"/>
                <a:cs typeface="Helvetica Neue"/>
              </a:defRPr>
            </a:pPr>
            <a:r>
              <a:rPr sz="2850" b="0">
                <a:solidFill>
                  <a:srgbClr val="111827"/>
                </a:solidFill>
                <a:latin typeface="Helvetica Neue"/>
                <a:ea typeface="Helvetica Neue"/>
                <a:cs typeface="Helvetica Neue"/>
              </a:rPr>
              <a:t>The next shift needs context.</a:t>
            </a:r>
          </a:p>
        </p:txBody>
      </p:sp>
      <p:sp>
        <p:nvSpPr>
          <p:cNvPr id="7" name="">
            <a:extLst xmlns:a="http://schemas.openxmlformats.org/drawingml/2006/main">
              <a:ext uri="{FF2B5EF4-FFF2-40B4-BE49-F238E27FC236}">
                <a16:creationId xmlns:a16="http://schemas.microsoft.com/office/drawing/2014/main" id="{627883BA-B410-4B01-8151-4B9A1ECB5493}"/>
              </a:ext>
            </a:extLst>
          </p:cNvPr>
          <p:cNvSpPr>
            <a:spLocks xmlns:a="http://schemas.openxmlformats.org/drawingml/2006/main" noGrp="1"/>
          </p:cNvSpPr>
          <p:nvPr/>
        </p:nvSpPr>
        <p:spPr>
          <a:xfrm xmlns:a="http://schemas.openxmlformats.org/drawingml/2006/main">
            <a:off x="7981950" y="3009900"/>
            <a:ext cx="3429000" cy="428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00" b="1">
                <a:solidFill>
                  <a:srgbClr val="1649E8"/>
                </a:solidFill>
                <a:latin typeface="Helvetica Neue"/>
                <a:ea typeface="Helvetica Neue"/>
                <a:cs typeface="Helvetica Neue"/>
              </a:defRPr>
            </a:pPr>
            <a:r>
              <a:rPr sz="1800" b="1">
                <a:solidFill>
                  <a:srgbClr val="1649E8"/>
                </a:solidFill>
                <a:latin typeface="Helvetica Neue"/>
                <a:ea typeface="Helvetica Neue"/>
                <a:cs typeface="Helvetica Neue"/>
              </a:rPr>
              <a:t>Design premise</a:t>
            </a:r>
          </a:p>
        </p:txBody>
      </p:sp>
      <p:sp>
        <p:nvSpPr>
          <p:cNvPr id="8" name="">
            <a:extLst xmlns:a="http://schemas.openxmlformats.org/drawingml/2006/main">
              <a:ext uri="{FF2B5EF4-FFF2-40B4-BE49-F238E27FC236}">
                <a16:creationId xmlns:a16="http://schemas.microsoft.com/office/drawing/2014/main" id="{9E9588E0-4FB9-4954-906D-D51AC7AC6455}"/>
              </a:ext>
            </a:extLst>
          </p:cNvPr>
          <p:cNvSpPr>
            <a:spLocks xmlns:a="http://schemas.openxmlformats.org/drawingml/2006/main" noGrp="1"/>
          </p:cNvSpPr>
          <p:nvPr/>
        </p:nvSpPr>
        <p:spPr>
          <a:xfrm xmlns:a="http://schemas.openxmlformats.org/drawingml/2006/main">
            <a:off x="7981950" y="3619500"/>
            <a:ext cx="3333750" cy="20002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00" b="0">
                <a:solidFill>
                  <a:srgbClr val="4B5563"/>
                </a:solidFill>
                <a:latin typeface="Helvetica Neue"/>
                <a:ea typeface="Helvetica Neue"/>
                <a:cs typeface="Helvetica Neue"/>
              </a:defRPr>
            </a:pPr>
            <a:r>
              <a:rPr sz="2100" b="0">
                <a:solidFill>
                  <a:srgbClr val="4B5563"/>
                </a:solidFill>
                <a:latin typeface="Helvetica Neue"/>
                <a:ea typeface="Helvetica Neue"/>
                <a:cs typeface="Helvetica Neue"/>
              </a:rPr>
              <a:t>Give each handoff a visible next action, a responsible person, and the context needed to continue.</a:t>
            </a:r>
          </a:p>
        </p:txBody>
      </p:sp>
    </p:spTree>
    <p:extLst>
      <p:ext uri="{BB962C8B-B14F-4D97-AF65-F5344CB8AC3E}">
        <p14:creationId xmlns:p14="http://schemas.microsoft.com/office/powerpoint/2010/main" val="1600195714"/>
      </p:ext>
    </p:extLst>
  </p:cSld>
</p:sld>
</file>

<file path=ppt/slides/slide3.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8" name="">
            <a:extLst xmlns:a="http://schemas.openxmlformats.org/drawingml/2006/main">
              <a:ext uri="{FF2B5EF4-FFF2-40B4-BE49-F238E27FC236}">
                <a16:creationId xmlns:a16="http://schemas.microsoft.com/office/drawing/2014/main" id="{D0119E9D-C4DB-4F02-9A47-ED41FA32B71E}"/>
              </a:ext>
            </a:extLst>
          </p:cNvPr>
          <p:cNvSpPr>
            <a:spLocks xmlns:a="http://schemas.openxmlformats.org/drawingml/2006/main" noGrp="1"/>
          </p:cNvSpPr>
          <p:nvPr/>
        </p:nvSpPr>
        <p:spPr>
          <a:xfrm xmlns:a="http://schemas.openxmlformats.org/drawingml/2006/main">
            <a:off x="609600" y="323850"/>
            <a:ext cx="590550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350" b="0">
                <a:solidFill>
                  <a:srgbClr val="4B5563"/>
                </a:solidFill>
                <a:latin typeface="Helvetica Neue"/>
                <a:ea typeface="Helvetica Neue"/>
                <a:cs typeface="Helvetica Neue"/>
              </a:defRPr>
            </a:pPr>
            <a:r>
              <a:rPr sz="1350" b="0">
                <a:solidFill>
                  <a:srgbClr val="4B5563"/>
                </a:solidFill>
                <a:latin typeface="Helvetica Neue"/>
                <a:ea typeface="Helvetica Neue"/>
                <a:cs typeface="Helvetica Neue"/>
              </a:rPr>
              <a:t>RELAY / CONCEPT STUDY</a:t>
            </a:r>
          </a:p>
        </p:txBody>
      </p:sp>
      <p:sp>
        <p:nvSpPr>
          <p:cNvPr id="2" name="">
            <a:extLst xmlns:a="http://schemas.openxmlformats.org/drawingml/2006/main">
              <a:ext uri="{FF2B5EF4-FFF2-40B4-BE49-F238E27FC236}">
                <a16:creationId xmlns:a16="http://schemas.microsoft.com/office/drawing/2014/main" id="{0C78DD96-419E-4BB8-885C-76F9FB9C911E}"/>
              </a:ext>
            </a:extLst>
          </p:cNvPr>
          <p:cNvSpPr>
            <a:spLocks xmlns:a="http://schemas.openxmlformats.org/drawingml/2006/main" noGrp="1"/>
          </p:cNvSpPr>
          <p:nvPr/>
        </p:nvSpPr>
        <p:spPr>
          <a:xfrm xmlns:a="http://schemas.openxmlformats.org/drawingml/2006/main">
            <a:off x="609600" y="6372225"/>
            <a:ext cx="76200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4B5563"/>
                </a:solidFill>
                <a:latin typeface="Helvetica Neue"/>
                <a:ea typeface="Helvetica Neue"/>
                <a:cs typeface="Helvetica Neue"/>
              </a:defRPr>
            </a:pPr>
            <a:r>
              <a:rPr sz="1200" b="0">
                <a:solidFill>
                  <a:srgbClr val="4B5563"/>
                </a:solidFill>
                <a:latin typeface="Helvetica Neue"/>
                <a:ea typeface="Helvetica Neue"/>
                <a:cs typeface="Helvetica Neue"/>
              </a:rPr>
              <a:t>AJ Tyler with AI assistance</a:t>
            </a:r>
          </a:p>
        </p:txBody>
      </p:sp>
      <p:sp>
        <p:nvSpPr>
          <p:cNvPr id="3" name="">
            <a:extLst xmlns:a="http://schemas.openxmlformats.org/drawingml/2006/main">
              <a:ext uri="{FF2B5EF4-FFF2-40B4-BE49-F238E27FC236}">
                <a16:creationId xmlns:a16="http://schemas.microsoft.com/office/drawing/2014/main" id="{515A98B0-D7FD-4D7D-82E6-D6C579B90F5B}"/>
              </a:ext>
            </a:extLst>
          </p:cNvPr>
          <p:cNvSpPr>
            <a:spLocks xmlns:a="http://schemas.openxmlformats.org/drawingml/2006/main" noGrp="1"/>
          </p:cNvSpPr>
          <p:nvPr/>
        </p:nvSpPr>
        <p:spPr>
          <a:xfrm xmlns:a="http://schemas.openxmlformats.org/drawingml/2006/main">
            <a:off x="10953750" y="6372225"/>
            <a:ext cx="66675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4B5563"/>
                </a:solidFill>
                <a:latin typeface="Helvetica Neue"/>
                <a:ea typeface="Helvetica Neue"/>
                <a:cs typeface="Helvetica Neue"/>
              </a:defRPr>
            </a:pPr>
            <a:r>
              <a:rPr sz="1200" b="0">
                <a:solidFill>
                  <a:srgbClr val="4B5563"/>
                </a:solidFill>
                <a:latin typeface="Helvetica Neue"/>
                <a:ea typeface="Helvetica Neue"/>
                <a:cs typeface="Helvetica Neue"/>
              </a:rPr>
              <a:t>03</a:t>
            </a:r>
          </a:p>
        </p:txBody>
      </p:sp>
      <p:sp>
        <p:nvSpPr>
          <p:cNvPr id="4" name="">
            <a:extLst xmlns:a="http://schemas.openxmlformats.org/drawingml/2006/main">
              <a:ext uri="{FF2B5EF4-FFF2-40B4-BE49-F238E27FC236}">
                <a16:creationId xmlns:a16="http://schemas.microsoft.com/office/drawing/2014/main" id="{8171755C-653E-403B-953B-A197250940DA}"/>
              </a:ext>
            </a:extLst>
          </p:cNvPr>
          <p:cNvSpPr>
            <a:spLocks xmlns:a="http://schemas.openxmlformats.org/drawingml/2006/main" noGrp="1"/>
          </p:cNvSpPr>
          <p:nvPr/>
        </p:nvSpPr>
        <p:spPr>
          <a:xfrm xmlns:a="http://schemas.openxmlformats.org/drawingml/2006/main">
            <a:off x="609600" y="1000125"/>
            <a:ext cx="6953250" cy="9048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4500" b="1">
                <a:solidFill>
                  <a:srgbClr val="111827"/>
                </a:solidFill>
                <a:latin typeface="Helvetica Neue"/>
                <a:ea typeface="Helvetica Neue"/>
                <a:cs typeface="Helvetica Neue"/>
              </a:defRPr>
            </a:pPr>
            <a:r>
              <a:rPr sz="4500" b="1">
                <a:solidFill>
                  <a:srgbClr val="111827"/>
                </a:solidFill>
                <a:latin typeface="Helvetica Neue"/>
                <a:ea typeface="Helvetica Neue"/>
                <a:cs typeface="Helvetica Neue"/>
              </a:rPr>
              <a:t>A shared next action</a:t>
            </a:r>
          </a:p>
        </p:txBody>
      </p:sp>
      <p:sp>
        <p:nvSpPr>
          <p:cNvPr id="5" name="">
            <a:extLst xmlns:a="http://schemas.openxmlformats.org/drawingml/2006/main">
              <a:ext uri="{FF2B5EF4-FFF2-40B4-BE49-F238E27FC236}">
                <a16:creationId xmlns:a16="http://schemas.microsoft.com/office/drawing/2014/main" id="{68AB9A95-C20E-4408-847C-D42DA6D1B0A2}"/>
              </a:ext>
            </a:extLst>
          </p:cNvPr>
          <p:cNvSpPr>
            <a:spLocks xmlns:a="http://schemas.openxmlformats.org/drawingml/2006/main" noGrp="1"/>
          </p:cNvSpPr>
          <p:nvPr/>
        </p:nvSpPr>
        <p:spPr>
          <a:xfrm xmlns:a="http://schemas.openxmlformats.org/drawingml/2006/main">
            <a:off x="628650" y="2190750"/>
            <a:ext cx="6191250" cy="12858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400" b="0">
                <a:solidFill>
                  <a:srgbClr val="4B5563"/>
                </a:solidFill>
                <a:latin typeface="Helvetica Neue"/>
                <a:ea typeface="Helvetica Neue"/>
                <a:cs typeface="Helvetica Neue"/>
              </a:defRPr>
            </a:pPr>
            <a:r>
              <a:rPr sz="2400" b="0">
                <a:solidFill>
                  <a:srgbClr val="4B5563"/>
                </a:solidFill>
                <a:latin typeface="Helvetica Neue"/>
                <a:ea typeface="Helvetica Neue"/>
                <a:cs typeface="Helvetica Neue"/>
              </a:rPr>
              <a:t>Relay brings the task and its context together in one care-team workflow.</a:t>
            </a:r>
          </a:p>
        </p:txBody>
      </p:sp>
      <p:sp>
        <p:nvSpPr>
          <p:cNvPr id="6" name="">
            <a:extLst xmlns:a="http://schemas.openxmlformats.org/drawingml/2006/main">
              <a:ext uri="{FF2B5EF4-FFF2-40B4-BE49-F238E27FC236}">
                <a16:creationId xmlns:a16="http://schemas.microsoft.com/office/drawing/2014/main" id="{81FA155E-BFD0-4717-A007-22DDECAFE1E9}"/>
              </a:ext>
            </a:extLst>
          </p:cNvPr>
          <p:cNvSpPr>
            <a:spLocks xmlns:a="http://schemas.openxmlformats.org/drawingml/2006/main" noGrp="1"/>
          </p:cNvSpPr>
          <p:nvPr/>
        </p:nvSpPr>
        <p:spPr>
          <a:xfrm xmlns:a="http://schemas.openxmlformats.org/drawingml/2006/main">
            <a:off x="628650" y="3829050"/>
            <a:ext cx="6191250" cy="16192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550" b="0">
                <a:solidFill>
                  <a:srgbClr val="111827"/>
                </a:solidFill>
                <a:latin typeface="Helvetica Neue"/>
                <a:ea typeface="Helvetica Neue"/>
                <a:cs typeface="Helvetica Neue"/>
              </a:defRPr>
            </a:pPr>
            <a:r>
              <a:rPr sz="2550" b="0">
                <a:solidFill>
                  <a:srgbClr val="111827"/>
                </a:solidFill>
                <a:latin typeface="Helvetica Neue"/>
                <a:ea typeface="Helvetica Neue"/>
                <a:cs typeface="Helvetica Neue"/>
              </a:rPr>
              <a:t>Capture the update</a:t>
            </a:r>
          </a:p>
          <a:p xmlns:a="http://schemas.openxmlformats.org/drawingml/2006/main">
            <a:pPr>
              <a:defRPr sz="2550" b="0">
                <a:solidFill>
                  <a:srgbClr val="111827"/>
                </a:solidFill>
                <a:latin typeface="Helvetica Neue"/>
                <a:ea typeface="Helvetica Neue"/>
                <a:cs typeface="Helvetica Neue"/>
              </a:defRPr>
            </a:pPr>
            <a:r>
              <a:rPr sz="2550" b="0">
                <a:solidFill>
                  <a:srgbClr val="111827"/>
                </a:solidFill>
                <a:latin typeface="Helvetica Neue"/>
                <a:ea typeface="Helvetica Neue"/>
                <a:cs typeface="Helvetica Neue"/>
              </a:rPr>
              <a:t>Assign responsibility</a:t>
            </a:r>
          </a:p>
          <a:p xmlns:a="http://schemas.openxmlformats.org/drawingml/2006/main">
            <a:pPr>
              <a:defRPr sz="2550" b="0">
                <a:solidFill>
                  <a:srgbClr val="111827"/>
                </a:solidFill>
                <a:latin typeface="Helvetica Neue"/>
                <a:ea typeface="Helvetica Neue"/>
                <a:cs typeface="Helvetica Neue"/>
              </a:defRPr>
            </a:pPr>
            <a:r>
              <a:rPr sz="2550" b="0">
                <a:solidFill>
                  <a:srgbClr val="111827"/>
                </a:solidFill>
                <a:latin typeface="Helvetica Neue"/>
                <a:ea typeface="Helvetica Neue"/>
                <a:cs typeface="Helvetica Neue"/>
              </a:rPr>
              <a:t>Review and close the loop</a:t>
            </a:r>
          </a:p>
        </p:txBody>
      </p:sp>
      <p:pic>
        <p:nvPicPr>
          <p:cNvPr id="14" name=""/>
          <p:cNvPicPr>
            <a:picLocks xmlns:a="http://schemas.openxmlformats.org/drawingml/2006/main" noChangeAspect="1"/>
          </p:cNvPicPr>
          <p:nvPr/>
        </p:nvPicPr>
        <p:blipFill>
          <a:blip xmlns:r="http://schemas.openxmlformats.org/officeDocument/2006/relationships" xmlns:a="http://schemas.openxmlformats.org/drawingml/2006/main" r:embed="R1a3f736f4df64d91"/>
          <a:stretch xmlns:a="http://schemas.openxmlformats.org/drawingml/2006/main"/>
        </p:blipFill>
        <p:spPr>
          <a:xfrm xmlns:a="http://schemas.openxmlformats.org/drawingml/2006/main">
            <a:off x="7772400" y="1167602"/>
            <a:ext cx="3543300" cy="4427546"/>
          </a:xfrm>
          <a:prstGeom xmlns:a="http://schemas.openxmlformats.org/drawingml/2006/main" prst="rect">
            <a:avLst/>
          </a:prstGeom>
        </p:spPr>
      </p:pic>
    </p:spTree>
    <p:extLst>
      <p:ext uri="{BB962C8B-B14F-4D97-AF65-F5344CB8AC3E}">
        <p14:creationId xmlns:p14="http://schemas.microsoft.com/office/powerpoint/2010/main" val="1849661804"/>
      </p:ext>
    </p:extLst>
  </p:cSld>
</p:sld>
</file>

<file path=ppt/slides/slide4.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8" name="">
            <a:extLst xmlns:a="http://schemas.openxmlformats.org/drawingml/2006/main">
              <a:ext uri="{FF2B5EF4-FFF2-40B4-BE49-F238E27FC236}">
                <a16:creationId xmlns:a16="http://schemas.microsoft.com/office/drawing/2014/main" id="{A0808792-5474-4696-8A0A-31916F2B83BA}"/>
              </a:ext>
            </a:extLst>
          </p:cNvPr>
          <p:cNvSpPr>
            <a:spLocks xmlns:a="http://schemas.openxmlformats.org/drawingml/2006/main" noGrp="1"/>
          </p:cNvSpPr>
          <p:nvPr/>
        </p:nvSpPr>
        <p:spPr>
          <a:xfrm xmlns:a="http://schemas.openxmlformats.org/drawingml/2006/main">
            <a:off x="609600" y="323850"/>
            <a:ext cx="590550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350" b="0">
                <a:solidFill>
                  <a:srgbClr val="4B5563"/>
                </a:solidFill>
                <a:latin typeface="Helvetica Neue"/>
                <a:ea typeface="Helvetica Neue"/>
                <a:cs typeface="Helvetica Neue"/>
              </a:defRPr>
            </a:pPr>
            <a:r>
              <a:rPr sz="1350" b="0">
                <a:solidFill>
                  <a:srgbClr val="4B5563"/>
                </a:solidFill>
                <a:latin typeface="Helvetica Neue"/>
                <a:ea typeface="Helvetica Neue"/>
                <a:cs typeface="Helvetica Neue"/>
              </a:rPr>
              <a:t>RELAY / CONCEPT STUDY</a:t>
            </a:r>
          </a:p>
        </p:txBody>
      </p:sp>
      <p:sp>
        <p:nvSpPr>
          <p:cNvPr id="2" name="">
            <a:extLst xmlns:a="http://schemas.openxmlformats.org/drawingml/2006/main">
              <a:ext uri="{FF2B5EF4-FFF2-40B4-BE49-F238E27FC236}">
                <a16:creationId xmlns:a16="http://schemas.microsoft.com/office/drawing/2014/main" id="{F758850B-4E68-4341-BB86-7EDE05D91FD1}"/>
              </a:ext>
            </a:extLst>
          </p:cNvPr>
          <p:cNvSpPr>
            <a:spLocks xmlns:a="http://schemas.openxmlformats.org/drawingml/2006/main" noGrp="1"/>
          </p:cNvSpPr>
          <p:nvPr/>
        </p:nvSpPr>
        <p:spPr>
          <a:xfrm xmlns:a="http://schemas.openxmlformats.org/drawingml/2006/main">
            <a:off x="609600" y="6372225"/>
            <a:ext cx="76200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4B5563"/>
                </a:solidFill>
                <a:latin typeface="Helvetica Neue"/>
                <a:ea typeface="Helvetica Neue"/>
                <a:cs typeface="Helvetica Neue"/>
              </a:defRPr>
            </a:pPr>
            <a:r>
              <a:rPr sz="1200" b="0">
                <a:solidFill>
                  <a:srgbClr val="4B5563"/>
                </a:solidFill>
                <a:latin typeface="Helvetica Neue"/>
                <a:ea typeface="Helvetica Neue"/>
                <a:cs typeface="Helvetica Neue"/>
              </a:rPr>
              <a:t>AJ Tyler with AI assistance</a:t>
            </a:r>
          </a:p>
        </p:txBody>
      </p:sp>
      <p:sp>
        <p:nvSpPr>
          <p:cNvPr id="3" name="">
            <a:extLst xmlns:a="http://schemas.openxmlformats.org/drawingml/2006/main">
              <a:ext uri="{FF2B5EF4-FFF2-40B4-BE49-F238E27FC236}">
                <a16:creationId xmlns:a16="http://schemas.microsoft.com/office/drawing/2014/main" id="{97491072-5564-4232-A6D6-20DE737BFD0E}"/>
              </a:ext>
            </a:extLst>
          </p:cNvPr>
          <p:cNvSpPr>
            <a:spLocks xmlns:a="http://schemas.openxmlformats.org/drawingml/2006/main" noGrp="1"/>
          </p:cNvSpPr>
          <p:nvPr/>
        </p:nvSpPr>
        <p:spPr>
          <a:xfrm xmlns:a="http://schemas.openxmlformats.org/drawingml/2006/main">
            <a:off x="10953750" y="6372225"/>
            <a:ext cx="66675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4B5563"/>
                </a:solidFill>
                <a:latin typeface="Helvetica Neue"/>
                <a:ea typeface="Helvetica Neue"/>
                <a:cs typeface="Helvetica Neue"/>
              </a:defRPr>
            </a:pPr>
            <a:r>
              <a:rPr sz="1200" b="0">
                <a:solidFill>
                  <a:srgbClr val="4B5563"/>
                </a:solidFill>
                <a:latin typeface="Helvetica Neue"/>
                <a:ea typeface="Helvetica Neue"/>
                <a:cs typeface="Helvetica Neue"/>
              </a:rPr>
              <a:t>04</a:t>
            </a:r>
          </a:p>
        </p:txBody>
      </p:sp>
      <p:sp>
        <p:nvSpPr>
          <p:cNvPr id="4" name="">
            <a:extLst xmlns:a="http://schemas.openxmlformats.org/drawingml/2006/main">
              <a:ext uri="{FF2B5EF4-FFF2-40B4-BE49-F238E27FC236}">
                <a16:creationId xmlns:a16="http://schemas.microsoft.com/office/drawing/2014/main" id="{DA147D34-BF62-447D-8695-7EAC3CD39BA1}"/>
              </a:ext>
            </a:extLst>
          </p:cNvPr>
          <p:cNvSpPr>
            <a:spLocks xmlns:a="http://schemas.openxmlformats.org/drawingml/2006/main" noGrp="1"/>
          </p:cNvSpPr>
          <p:nvPr/>
        </p:nvSpPr>
        <p:spPr>
          <a:xfrm xmlns:a="http://schemas.openxmlformats.org/drawingml/2006/main">
            <a:off x="609600" y="952500"/>
            <a:ext cx="10477500" cy="838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4500" b="1">
                <a:solidFill>
                  <a:srgbClr val="111827"/>
                </a:solidFill>
                <a:latin typeface="Helvetica Neue"/>
                <a:ea typeface="Helvetica Neue"/>
                <a:cs typeface="Helvetica Neue"/>
              </a:defRPr>
            </a:pPr>
            <a:r>
              <a:rPr sz="4500" b="1">
                <a:solidFill>
                  <a:srgbClr val="111827"/>
                </a:solidFill>
                <a:latin typeface="Helvetica Neue"/>
                <a:ea typeface="Helvetica Neue"/>
                <a:cs typeface="Helvetica Neue"/>
              </a:rPr>
              <a:t>A week of handoffs</a:t>
            </a:r>
          </a:p>
        </p:txBody>
      </p:sp>
      <p:sp>
        <p:nvSpPr>
          <p:cNvPr id="5" name="">
            <a:extLst xmlns:a="http://schemas.openxmlformats.org/drawingml/2006/main">
              <a:ext uri="{FF2B5EF4-FFF2-40B4-BE49-F238E27FC236}">
                <a16:creationId xmlns:a16="http://schemas.microsoft.com/office/drawing/2014/main" id="{A61520C1-392F-4E49-A82D-438A0B1B7438}"/>
              </a:ext>
            </a:extLst>
          </p:cNvPr>
          <p:cNvSpPr>
            <a:spLocks xmlns:a="http://schemas.openxmlformats.org/drawingml/2006/main" noGrp="1"/>
          </p:cNvSpPr>
          <p:nvPr/>
        </p:nvSpPr>
        <p:spPr>
          <a:xfrm xmlns:a="http://schemas.openxmlformats.org/drawingml/2006/main">
            <a:off x="628650" y="1876425"/>
            <a:ext cx="10477500" cy="428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00" b="0">
                <a:solidFill>
                  <a:srgbClr val="4B5563"/>
                </a:solidFill>
                <a:latin typeface="Helvetica Neue"/>
                <a:ea typeface="Helvetica Neue"/>
                <a:cs typeface="Helvetica Neue"/>
              </a:defRPr>
            </a:pPr>
            <a:r>
              <a:rPr sz="2100" b="0">
                <a:solidFill>
                  <a:srgbClr val="4B5563"/>
                </a:solidFill>
                <a:latin typeface="Helvetica Neue"/>
                <a:ea typeface="Helvetica Neue"/>
                <a:cs typeface="Helvetica Neue"/>
              </a:rPr>
              <a:t>Illustrative queue volume by day</a:t>
            </a:r>
          </a:p>
        </p:txBody>
      </p:sp>
      <p:graphicFrame>
        <p:nvGraphicFramePr>
          <p:cNvPr id="13" name="Chart"/>
          <p:cNvGraphicFramePr/>
          <p:nvPr/>
        </p:nvGraphicFramePr>
        <p:xfrm>
          <a:off xmlns:a="http://schemas.openxmlformats.org/drawingml/2006/main" x="590550" y="2571750"/>
          <a:ext xmlns:a="http://schemas.openxmlformats.org/drawingml/2006/main" cx="10668000" cy="3048000"/>
        </p:xfrm>
        <a:graphic xmlns:a="http://schemas.openxmlformats.org/drawingml/2006/main">
          <a:graphicData uri="http://schemas.openxmlformats.org/drawingml/2006/chart">
            <c:chart xmlns:r="http://schemas.openxmlformats.org/officeDocument/2006/relationships" xmlns:c="http://schemas.openxmlformats.org/drawingml/2006/chart" r:id="R771966e30a4e41b4"/>
          </a:graphicData>
        </a:graphic>
      </p:graphicFrame>
      <p:sp>
        <p:nvSpPr>
          <p:cNvPr id="7" name="">
            <a:extLst xmlns:a="http://schemas.openxmlformats.org/drawingml/2006/main">
              <a:ext uri="{FF2B5EF4-FFF2-40B4-BE49-F238E27FC236}">
                <a16:creationId xmlns:a16="http://schemas.microsoft.com/office/drawing/2014/main" id="{602D276A-AD32-4948-BC91-2A422B4017D2}"/>
              </a:ext>
            </a:extLst>
          </p:cNvPr>
          <p:cNvSpPr>
            <a:spLocks xmlns:a="http://schemas.openxmlformats.org/drawingml/2006/main" noGrp="1"/>
          </p:cNvSpPr>
          <p:nvPr/>
        </p:nvSpPr>
        <p:spPr>
          <a:xfrm xmlns:a="http://schemas.openxmlformats.org/drawingml/2006/main">
            <a:off x="628650" y="5838825"/>
            <a:ext cx="10668000" cy="3048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350" b="0">
                <a:solidFill>
                  <a:srgbClr val="4B5563"/>
                </a:solidFill>
                <a:latin typeface="Helvetica Neue"/>
                <a:ea typeface="Helvetica Neue"/>
                <a:cs typeface="Helvetica Neue"/>
              </a:defRPr>
            </a:pPr>
            <a:r>
              <a:rPr sz="1350" b="0">
                <a:solidFill>
                  <a:srgbClr val="4B5563"/>
                </a:solidFill>
                <a:latin typeface="Helvetica Neue"/>
                <a:ea typeface="Helvetica Neue"/>
                <a:cs typeface="Helvetica Neue"/>
              </a:rPr>
              <a:t>Synthetic example data for design demonstration. Counts are not customer or product results.</a:t>
            </a:r>
          </a:p>
        </p:txBody>
      </p:sp>
    </p:spTree>
    <p:extLst>
      <p:ext uri="{BB962C8B-B14F-4D97-AF65-F5344CB8AC3E}">
        <p14:creationId xmlns:p14="http://schemas.microsoft.com/office/powerpoint/2010/main" val="15714"/>
      </p:ext>
    </p:extLst>
  </p:cSld>
</p:sld>
</file>

<file path=ppt/slides/slide5.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0" name="">
            <a:extLst xmlns:a="http://schemas.openxmlformats.org/drawingml/2006/main">
              <a:ext uri="{FF2B5EF4-FFF2-40B4-BE49-F238E27FC236}">
                <a16:creationId xmlns:a16="http://schemas.microsoft.com/office/drawing/2014/main" id="{A93D427E-62E4-4475-87FF-A28291EDF87A}"/>
              </a:ext>
            </a:extLst>
          </p:cNvPr>
          <p:cNvSpPr>
            <a:spLocks xmlns:a="http://schemas.openxmlformats.org/drawingml/2006/main" noGrp="1"/>
          </p:cNvSpPr>
          <p:nvPr/>
        </p:nvSpPr>
        <p:spPr>
          <a:xfrm xmlns:a="http://schemas.openxmlformats.org/drawingml/2006/main">
            <a:off x="609600" y="323850"/>
            <a:ext cx="590550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350" b="0">
                <a:solidFill>
                  <a:srgbClr val="4B5563"/>
                </a:solidFill>
                <a:latin typeface="Helvetica Neue"/>
                <a:ea typeface="Helvetica Neue"/>
                <a:cs typeface="Helvetica Neue"/>
              </a:defRPr>
            </a:pPr>
            <a:r>
              <a:rPr sz="1350" b="0">
                <a:solidFill>
                  <a:srgbClr val="4B5563"/>
                </a:solidFill>
                <a:latin typeface="Helvetica Neue"/>
                <a:ea typeface="Helvetica Neue"/>
                <a:cs typeface="Helvetica Neue"/>
              </a:rPr>
              <a:t>RELAY / CONCEPT STUDY</a:t>
            </a:r>
          </a:p>
        </p:txBody>
      </p:sp>
      <p:sp>
        <p:nvSpPr>
          <p:cNvPr id="2" name="">
            <a:extLst xmlns:a="http://schemas.openxmlformats.org/drawingml/2006/main">
              <a:ext uri="{FF2B5EF4-FFF2-40B4-BE49-F238E27FC236}">
                <a16:creationId xmlns:a16="http://schemas.microsoft.com/office/drawing/2014/main" id="{AE9BD204-FA27-442A-BB0E-7062CAF61658}"/>
              </a:ext>
            </a:extLst>
          </p:cNvPr>
          <p:cNvSpPr>
            <a:spLocks xmlns:a="http://schemas.openxmlformats.org/drawingml/2006/main" noGrp="1"/>
          </p:cNvSpPr>
          <p:nvPr/>
        </p:nvSpPr>
        <p:spPr>
          <a:xfrm xmlns:a="http://schemas.openxmlformats.org/drawingml/2006/main">
            <a:off x="609600" y="6372225"/>
            <a:ext cx="76200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4B5563"/>
                </a:solidFill>
                <a:latin typeface="Helvetica Neue"/>
                <a:ea typeface="Helvetica Neue"/>
                <a:cs typeface="Helvetica Neue"/>
              </a:defRPr>
            </a:pPr>
            <a:r>
              <a:rPr sz="1200" b="0">
                <a:solidFill>
                  <a:srgbClr val="4B5563"/>
                </a:solidFill>
                <a:latin typeface="Helvetica Neue"/>
                <a:ea typeface="Helvetica Neue"/>
                <a:cs typeface="Helvetica Neue"/>
              </a:rPr>
              <a:t>AJ Tyler with AI assistance</a:t>
            </a:r>
          </a:p>
        </p:txBody>
      </p:sp>
      <p:sp>
        <p:nvSpPr>
          <p:cNvPr id="3" name="">
            <a:extLst xmlns:a="http://schemas.openxmlformats.org/drawingml/2006/main">
              <a:ext uri="{FF2B5EF4-FFF2-40B4-BE49-F238E27FC236}">
                <a16:creationId xmlns:a16="http://schemas.microsoft.com/office/drawing/2014/main" id="{BBA78631-62A2-478F-AC50-C5DCAAE41706}"/>
              </a:ext>
            </a:extLst>
          </p:cNvPr>
          <p:cNvSpPr>
            <a:spLocks xmlns:a="http://schemas.openxmlformats.org/drawingml/2006/main" noGrp="1"/>
          </p:cNvSpPr>
          <p:nvPr/>
        </p:nvSpPr>
        <p:spPr>
          <a:xfrm xmlns:a="http://schemas.openxmlformats.org/drawingml/2006/main">
            <a:off x="10953750" y="6372225"/>
            <a:ext cx="66675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4B5563"/>
                </a:solidFill>
                <a:latin typeface="Helvetica Neue"/>
                <a:ea typeface="Helvetica Neue"/>
                <a:cs typeface="Helvetica Neue"/>
              </a:defRPr>
            </a:pPr>
            <a:r>
              <a:rPr sz="1200" b="0">
                <a:solidFill>
                  <a:srgbClr val="4B5563"/>
                </a:solidFill>
                <a:latin typeface="Helvetica Neue"/>
                <a:ea typeface="Helvetica Neue"/>
                <a:cs typeface="Helvetica Neue"/>
              </a:rPr>
              <a:t>05</a:t>
            </a:r>
          </a:p>
        </p:txBody>
      </p:sp>
      <p:sp>
        <p:nvSpPr>
          <p:cNvPr id="4" name="">
            <a:extLst xmlns:a="http://schemas.openxmlformats.org/drawingml/2006/main">
              <a:ext uri="{FF2B5EF4-FFF2-40B4-BE49-F238E27FC236}">
                <a16:creationId xmlns:a16="http://schemas.microsoft.com/office/drawing/2014/main" id="{54770464-9453-4125-8C47-28AD8FEE4647}"/>
              </a:ext>
            </a:extLst>
          </p:cNvPr>
          <p:cNvSpPr>
            <a:spLocks xmlns:a="http://schemas.openxmlformats.org/drawingml/2006/main" noGrp="1"/>
          </p:cNvSpPr>
          <p:nvPr/>
        </p:nvSpPr>
        <p:spPr>
          <a:xfrm xmlns:a="http://schemas.openxmlformats.org/drawingml/2006/main">
            <a:off x="609600" y="933450"/>
            <a:ext cx="10668000" cy="8191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4350" b="1">
                <a:solidFill>
                  <a:srgbClr val="111827"/>
                </a:solidFill>
                <a:latin typeface="Helvetica Neue"/>
                <a:ea typeface="Helvetica Neue"/>
                <a:cs typeface="Helvetica Neue"/>
              </a:defRPr>
            </a:pPr>
            <a:r>
              <a:rPr sz="4350" b="1">
                <a:solidFill>
                  <a:srgbClr val="111827"/>
                </a:solidFill>
                <a:latin typeface="Helvetica Neue"/>
                <a:ea typeface="Helvetica Neue"/>
                <a:cs typeface="Helvetica Neue"/>
              </a:rPr>
              <a:t>A visual system for Relay</a:t>
            </a:r>
          </a:p>
        </p:txBody>
      </p:sp>
      <p:pic>
        <p:nvPicPr>
          <p:cNvPr id="14" name=""/>
          <p:cNvPicPr>
            <a:picLocks xmlns:a="http://schemas.openxmlformats.org/drawingml/2006/main" noChangeAspect="1"/>
          </p:cNvPicPr>
          <p:nvPr/>
        </p:nvPicPr>
        <p:blipFill>
          <a:blip xmlns:r="http://schemas.openxmlformats.org/officeDocument/2006/relationships" xmlns:a="http://schemas.openxmlformats.org/drawingml/2006/main" r:embed="R3da6557cfe7b4430"/>
          <a:stretch xmlns:a="http://schemas.openxmlformats.org/drawingml/2006/main"/>
        </p:blipFill>
        <p:spPr>
          <a:xfrm xmlns:a="http://schemas.openxmlformats.org/drawingml/2006/main">
            <a:off x="842963" y="2009775"/>
            <a:ext cx="6143625" cy="4095750"/>
          </a:xfrm>
          <a:prstGeom xmlns:a="http://schemas.openxmlformats.org/drawingml/2006/main" prst="rect">
            <a:avLst/>
          </a:prstGeom>
        </p:spPr>
      </p:pic>
      <p:sp>
        <p:nvSpPr>
          <p:cNvPr id="6" name="">
            <a:extLst xmlns:a="http://schemas.openxmlformats.org/drawingml/2006/main">
              <a:ext uri="{FF2B5EF4-FFF2-40B4-BE49-F238E27FC236}">
                <a16:creationId xmlns:a16="http://schemas.microsoft.com/office/drawing/2014/main" id="{E60DA7E0-CF73-4663-92E4-0DE806551E58}"/>
              </a:ext>
            </a:extLst>
          </p:cNvPr>
          <p:cNvSpPr>
            <a:spLocks xmlns:a="http://schemas.openxmlformats.org/drawingml/2006/main" noGrp="1"/>
          </p:cNvSpPr>
          <p:nvPr/>
        </p:nvSpPr>
        <p:spPr>
          <a:xfrm xmlns:a="http://schemas.openxmlformats.org/drawingml/2006/main">
            <a:off x="7734300" y="2257425"/>
            <a:ext cx="3619500" cy="4381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75" b="1">
                <a:solidFill>
                  <a:srgbClr val="1649E8"/>
                </a:solidFill>
                <a:latin typeface="Helvetica Neue"/>
                <a:ea typeface="Helvetica Neue"/>
                <a:cs typeface="Helvetica Neue"/>
              </a:defRPr>
            </a:pPr>
            <a:r>
              <a:rPr sz="2175" b="1">
                <a:solidFill>
                  <a:srgbClr val="1649E8"/>
                </a:solidFill>
                <a:latin typeface="Helvetica Neue"/>
                <a:ea typeface="Helvetica Neue"/>
                <a:cs typeface="Helvetica Neue"/>
              </a:rPr>
              <a:t>Cobalt leads</a:t>
            </a:r>
          </a:p>
        </p:txBody>
      </p:sp>
      <p:sp>
        <p:nvSpPr>
          <p:cNvPr id="7" name="">
            <a:extLst xmlns:a="http://schemas.openxmlformats.org/drawingml/2006/main">
              <a:ext uri="{FF2B5EF4-FFF2-40B4-BE49-F238E27FC236}">
                <a16:creationId xmlns:a16="http://schemas.microsoft.com/office/drawing/2014/main" id="{8CAD710D-6C63-4C53-A688-FC35B7948CAA}"/>
              </a:ext>
            </a:extLst>
          </p:cNvPr>
          <p:cNvSpPr>
            <a:spLocks xmlns:a="http://schemas.openxmlformats.org/drawingml/2006/main" noGrp="1"/>
          </p:cNvSpPr>
          <p:nvPr/>
        </p:nvSpPr>
        <p:spPr>
          <a:xfrm xmlns:a="http://schemas.openxmlformats.org/drawingml/2006/main">
            <a:off x="7734300" y="2857500"/>
            <a:ext cx="3571875" cy="12573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025" b="0">
                <a:solidFill>
                  <a:srgbClr val="4B5563"/>
                </a:solidFill>
                <a:latin typeface="Helvetica Neue"/>
                <a:ea typeface="Helvetica Neue"/>
                <a:cs typeface="Helvetica Neue"/>
              </a:defRPr>
            </a:pPr>
            <a:r>
              <a:rPr sz="2025" b="0">
                <a:solidFill>
                  <a:srgbClr val="4B5563"/>
                </a:solidFill>
                <a:latin typeface="Helvetica Neue"/>
                <a:ea typeface="Helvetica Neue"/>
                <a:cs typeface="Helvetica Neue"/>
              </a:rPr>
              <a:t>Midnight supports long-form reading. Lime highlights a moment of transition.</a:t>
            </a:r>
          </a:p>
        </p:txBody>
      </p:sp>
      <p:sp>
        <p:nvSpPr>
          <p:cNvPr id="8" name="">
            <a:extLst xmlns:a="http://schemas.openxmlformats.org/drawingml/2006/main">
              <a:ext uri="{FF2B5EF4-FFF2-40B4-BE49-F238E27FC236}">
                <a16:creationId xmlns:a16="http://schemas.microsoft.com/office/drawing/2014/main" id="{AFC88F30-B276-471E-A21F-8B9E6EE3DA3D}"/>
              </a:ext>
            </a:extLst>
          </p:cNvPr>
          <p:cNvSpPr>
            <a:spLocks xmlns:a="http://schemas.openxmlformats.org/drawingml/2006/main" noGrp="1"/>
          </p:cNvSpPr>
          <p:nvPr/>
        </p:nvSpPr>
        <p:spPr>
          <a:xfrm xmlns:a="http://schemas.openxmlformats.org/drawingml/2006/main">
            <a:off x="7734300" y="4524375"/>
            <a:ext cx="3714750" cy="4191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950" b="1">
                <a:solidFill>
                  <a:srgbClr val="111827"/>
                </a:solidFill>
                <a:latin typeface="Helvetica Neue"/>
                <a:ea typeface="Helvetica Neue"/>
                <a:cs typeface="Helvetica Neue"/>
              </a:defRPr>
            </a:pPr>
            <a:r>
              <a:rPr sz="1950" b="1">
                <a:solidFill>
                  <a:srgbClr val="111827"/>
                </a:solidFill>
                <a:latin typeface="Helvetica Neue"/>
                <a:ea typeface="Helvetica Neue"/>
                <a:cs typeface="Helvetica Neue"/>
              </a:rPr>
              <a:t>Two exploratory wordmarks</a:t>
            </a:r>
          </a:p>
        </p:txBody>
      </p:sp>
      <p:sp>
        <p:nvSpPr>
          <p:cNvPr id="9" name="">
            <a:extLst xmlns:a="http://schemas.openxmlformats.org/drawingml/2006/main">
              <a:ext uri="{FF2B5EF4-FFF2-40B4-BE49-F238E27FC236}">
                <a16:creationId xmlns:a16="http://schemas.microsoft.com/office/drawing/2014/main" id="{7A2B5F43-6236-4F1A-95F1-7896BCB4B009}"/>
              </a:ext>
            </a:extLst>
          </p:cNvPr>
          <p:cNvSpPr>
            <a:spLocks xmlns:a="http://schemas.openxmlformats.org/drawingml/2006/main" noGrp="1"/>
          </p:cNvSpPr>
          <p:nvPr/>
        </p:nvSpPr>
        <p:spPr>
          <a:xfrm xmlns:a="http://schemas.openxmlformats.org/drawingml/2006/main">
            <a:off x="7734300" y="5010150"/>
            <a:ext cx="3667125" cy="1123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00" b="0">
                <a:solidFill>
                  <a:srgbClr val="4B5563"/>
                </a:solidFill>
                <a:latin typeface="Helvetica Neue"/>
                <a:ea typeface="Helvetica Neue"/>
                <a:cs typeface="Helvetica Neue"/>
              </a:defRPr>
            </a:pPr>
            <a:r>
              <a:rPr sz="1800" b="0">
                <a:solidFill>
                  <a:srgbClr val="4B5563"/>
                </a:solidFill>
                <a:latin typeface="Helvetica Neue"/>
                <a:ea typeface="Helvetica Neue"/>
                <a:cs typeface="Helvetica Neue"/>
              </a:rPr>
              <a:t>The board and campaign explore different marks. Production use would require a final vector master.</a:t>
            </a:r>
          </a:p>
        </p:txBody>
      </p:sp>
    </p:spTree>
    <p:extLst>
      <p:ext uri="{BB962C8B-B14F-4D97-AF65-F5344CB8AC3E}">
        <p14:creationId xmlns:p14="http://schemas.microsoft.com/office/powerpoint/2010/main" val="300726783"/>
      </p:ext>
    </p:extLst>
  </p:cSld>
</p:sld>
</file>

<file path=ppt/slides/slide6.xml><?xml version="1.0" encoding="utf-8"?>
<p:sld xmlns:p="http://schemas.openxmlformats.org/presentationml/2006/main">
  <p:cSld>
    <p:bg>
      <p:bgPr>
        <a:solidFill xmlns:a="http://schemas.openxmlformats.org/drawingml/2006/main">
          <a:srgbClr val="1649E8"/>
        </a:solidFill>
      </p:bgPr>
    </p:bg>
    <p:spTree>
      <p:nvGrpSpPr>
        <p:cNvPr id="1" name=""/>
        <p:cNvGrpSpPr/>
        <p:nvPr/>
      </p:nvGrpSpPr>
      <p:grpSpPr>
        <a:xfrm xmlns:a="http://schemas.openxmlformats.org/drawingml/2006/main"/>
      </p:grpSpPr>
      <p:sp>
        <p:nvSpPr>
          <p:cNvPr id="7" name="">
            <a:extLst xmlns:a="http://schemas.openxmlformats.org/drawingml/2006/main">
              <a:ext uri="{FF2B5EF4-FFF2-40B4-BE49-F238E27FC236}">
                <a16:creationId xmlns:a16="http://schemas.microsoft.com/office/drawing/2014/main" id="{10F8CEDD-DD3A-450F-A7E7-C6F5FDF97FDA}"/>
              </a:ext>
            </a:extLst>
          </p:cNvPr>
          <p:cNvSpPr>
            <a:spLocks xmlns:a="http://schemas.openxmlformats.org/drawingml/2006/main" noGrp="1"/>
          </p:cNvSpPr>
          <p:nvPr/>
        </p:nvSpPr>
        <p:spPr>
          <a:xfrm xmlns:a="http://schemas.openxmlformats.org/drawingml/2006/main">
            <a:off x="609600" y="323850"/>
            <a:ext cx="590550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350" b="0">
                <a:solidFill>
                  <a:srgbClr val="FFFFFF"/>
                </a:solidFill>
                <a:latin typeface="Helvetica Neue"/>
                <a:ea typeface="Helvetica Neue"/>
                <a:cs typeface="Helvetica Neue"/>
              </a:defRPr>
            </a:pPr>
            <a:r>
              <a:rPr sz="1350" b="0">
                <a:solidFill>
                  <a:srgbClr val="FFFFFF"/>
                </a:solidFill>
                <a:latin typeface="Helvetica Neue"/>
                <a:ea typeface="Helvetica Neue"/>
                <a:cs typeface="Helvetica Neue"/>
              </a:rPr>
              <a:t>RELAY / CONCEPT STUDY</a:t>
            </a:r>
          </a:p>
        </p:txBody>
      </p:sp>
      <p:sp>
        <p:nvSpPr>
          <p:cNvPr id="2" name="">
            <a:extLst xmlns:a="http://schemas.openxmlformats.org/drawingml/2006/main">
              <a:ext uri="{FF2B5EF4-FFF2-40B4-BE49-F238E27FC236}">
                <a16:creationId xmlns:a16="http://schemas.microsoft.com/office/drawing/2014/main" id="{D08F2264-6417-4202-AB85-E46EFB923593}"/>
              </a:ext>
            </a:extLst>
          </p:cNvPr>
          <p:cNvSpPr>
            <a:spLocks xmlns:a="http://schemas.openxmlformats.org/drawingml/2006/main" noGrp="1"/>
          </p:cNvSpPr>
          <p:nvPr/>
        </p:nvSpPr>
        <p:spPr>
          <a:xfrm xmlns:a="http://schemas.openxmlformats.org/drawingml/2006/main">
            <a:off x="609600" y="6372225"/>
            <a:ext cx="76200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FFFFFF"/>
                </a:solidFill>
                <a:latin typeface="Helvetica Neue"/>
                <a:ea typeface="Helvetica Neue"/>
                <a:cs typeface="Helvetica Neue"/>
              </a:defRPr>
            </a:pPr>
            <a:r>
              <a:rPr sz="1200" b="0">
                <a:solidFill>
                  <a:srgbClr val="FFFFFF"/>
                </a:solidFill>
                <a:latin typeface="Helvetica Neue"/>
                <a:ea typeface="Helvetica Neue"/>
                <a:cs typeface="Helvetica Neue"/>
              </a:rPr>
              <a:t>AJ Tyler with AI assistance</a:t>
            </a:r>
          </a:p>
        </p:txBody>
      </p:sp>
      <p:sp>
        <p:nvSpPr>
          <p:cNvPr id="3" name="">
            <a:extLst xmlns:a="http://schemas.openxmlformats.org/drawingml/2006/main">
              <a:ext uri="{FF2B5EF4-FFF2-40B4-BE49-F238E27FC236}">
                <a16:creationId xmlns:a16="http://schemas.microsoft.com/office/drawing/2014/main" id="{F48F20CE-AE02-4F52-BEC8-7CCA37A8135C}"/>
              </a:ext>
            </a:extLst>
          </p:cNvPr>
          <p:cNvSpPr>
            <a:spLocks xmlns:a="http://schemas.openxmlformats.org/drawingml/2006/main" noGrp="1"/>
          </p:cNvSpPr>
          <p:nvPr/>
        </p:nvSpPr>
        <p:spPr>
          <a:xfrm xmlns:a="http://schemas.openxmlformats.org/drawingml/2006/main">
            <a:off x="10953750" y="6372225"/>
            <a:ext cx="66675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FFFFFF"/>
                </a:solidFill>
                <a:latin typeface="Helvetica Neue"/>
                <a:ea typeface="Helvetica Neue"/>
                <a:cs typeface="Helvetica Neue"/>
              </a:defRPr>
            </a:pPr>
            <a:r>
              <a:rPr sz="1200" b="0">
                <a:solidFill>
                  <a:srgbClr val="FFFFFF"/>
                </a:solidFill>
                <a:latin typeface="Helvetica Neue"/>
                <a:ea typeface="Helvetica Neue"/>
                <a:cs typeface="Helvetica Neue"/>
              </a:rPr>
              <a:t>06</a:t>
            </a:r>
          </a:p>
        </p:txBody>
      </p:sp>
      <p:sp>
        <p:nvSpPr>
          <p:cNvPr id="4" name="">
            <a:extLst xmlns:a="http://schemas.openxmlformats.org/drawingml/2006/main">
              <a:ext uri="{FF2B5EF4-FFF2-40B4-BE49-F238E27FC236}">
                <a16:creationId xmlns:a16="http://schemas.microsoft.com/office/drawing/2014/main" id="{003FDC7C-8FAF-4CF5-A15A-ACB419D2FCEC}"/>
              </a:ext>
            </a:extLst>
          </p:cNvPr>
          <p:cNvSpPr>
            <a:spLocks xmlns:a="http://schemas.openxmlformats.org/drawingml/2006/main" noGrp="1"/>
          </p:cNvSpPr>
          <p:nvPr/>
        </p:nvSpPr>
        <p:spPr>
          <a:xfrm xmlns:a="http://schemas.openxmlformats.org/drawingml/2006/main">
            <a:off x="609600" y="1066800"/>
            <a:ext cx="10572750" cy="952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4950" b="1">
                <a:solidFill>
                  <a:srgbClr val="FFFFFF"/>
                </a:solidFill>
                <a:latin typeface="Helvetica Neue"/>
                <a:ea typeface="Helvetica Neue"/>
                <a:cs typeface="Helvetica Neue"/>
              </a:defRPr>
            </a:pPr>
            <a:r>
              <a:rPr sz="4950" b="1">
                <a:solidFill>
                  <a:srgbClr val="FFFFFF"/>
                </a:solidFill>
                <a:latin typeface="Helvetica Neue"/>
                <a:ea typeface="Helvetica Neue"/>
                <a:cs typeface="Helvetica Neue"/>
              </a:rPr>
              <a:t>A pilot before a promise</a:t>
            </a:r>
          </a:p>
        </p:txBody>
      </p:sp>
      <p:sp>
        <p:nvSpPr>
          <p:cNvPr id="5" name="">
            <a:extLst xmlns:a="http://schemas.openxmlformats.org/drawingml/2006/main">
              <a:ext uri="{FF2B5EF4-FFF2-40B4-BE49-F238E27FC236}">
                <a16:creationId xmlns:a16="http://schemas.microsoft.com/office/drawing/2014/main" id="{0E01AD55-F81E-4A4F-B717-E1C53BA4C40F}"/>
              </a:ext>
            </a:extLst>
          </p:cNvPr>
          <p:cNvSpPr>
            <a:spLocks xmlns:a="http://schemas.openxmlformats.org/drawingml/2006/main" noGrp="1"/>
          </p:cNvSpPr>
          <p:nvPr/>
        </p:nvSpPr>
        <p:spPr>
          <a:xfrm xmlns:a="http://schemas.openxmlformats.org/drawingml/2006/main">
            <a:off x="628650" y="2514600"/>
            <a:ext cx="9620250" cy="1333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150" b="0">
                <a:solidFill>
                  <a:srgbClr val="FFFFFF"/>
                </a:solidFill>
                <a:latin typeface="Helvetica Neue"/>
                <a:ea typeface="Helvetica Neue"/>
                <a:cs typeface="Helvetica Neue"/>
              </a:defRPr>
            </a:pPr>
            <a:r>
              <a:rPr sz="3150" b="0">
                <a:solidFill>
                  <a:srgbClr val="FFFFFF"/>
                </a:solidFill>
                <a:latin typeface="Helvetica Neue"/>
                <a:ea typeface="Helvetica Neue"/>
                <a:cs typeface="Helvetica Neue"/>
              </a:rPr>
              <a:t>Test whether a clearer handoff helps the next person act with confidence.</a:t>
            </a:r>
          </a:p>
        </p:txBody>
      </p:sp>
      <p:sp>
        <p:nvSpPr>
          <p:cNvPr id="6" name="">
            <a:extLst xmlns:a="http://schemas.openxmlformats.org/drawingml/2006/main">
              <a:ext uri="{FF2B5EF4-FFF2-40B4-BE49-F238E27FC236}">
                <a16:creationId xmlns:a16="http://schemas.microsoft.com/office/drawing/2014/main" id="{8DA4371F-84EC-4C23-B1D6-4A7E18B6A470}"/>
              </a:ext>
            </a:extLst>
          </p:cNvPr>
          <p:cNvSpPr>
            <a:spLocks xmlns:a="http://schemas.openxmlformats.org/drawingml/2006/main" noGrp="1"/>
          </p:cNvSpPr>
          <p:nvPr/>
        </p:nvSpPr>
        <p:spPr>
          <a:xfrm xmlns:a="http://schemas.openxmlformats.org/drawingml/2006/main">
            <a:off x="647700" y="4343400"/>
            <a:ext cx="10477500" cy="1466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250" b="0">
                <a:solidFill>
                  <a:srgbClr val="FFFFFF"/>
                </a:solidFill>
                <a:latin typeface="Helvetica Neue"/>
                <a:ea typeface="Helvetica Neue"/>
                <a:cs typeface="Helvetica Neue"/>
              </a:defRPr>
            </a:pPr>
            <a:r>
              <a:rPr sz="2250" b="0">
                <a:solidFill>
                  <a:srgbClr val="FFFFFF"/>
                </a:solidFill>
                <a:latin typeface="Helvetica Neue"/>
                <a:ea typeface="Helvetica Neue"/>
                <a:cs typeface="Helvetica Neue"/>
              </a:rPr>
              <a:t>Start with one care team.</a:t>
            </a:r>
          </a:p>
          <a:p xmlns:a="http://schemas.openxmlformats.org/drawingml/2006/main">
            <a:pPr>
              <a:defRPr sz="2250" b="0">
                <a:solidFill>
                  <a:srgbClr val="FFFFFF"/>
                </a:solidFill>
                <a:latin typeface="Helvetica Neue"/>
                <a:ea typeface="Helvetica Neue"/>
                <a:cs typeface="Helvetica Neue"/>
              </a:defRPr>
            </a:pPr>
            <a:r>
              <a:rPr sz="2250" b="0">
                <a:solidFill>
                  <a:srgbClr val="FFFFFF"/>
                </a:solidFill>
                <a:latin typeface="Helvetica Neue"/>
                <a:ea typeface="Helvetica Neue"/>
                <a:cs typeface="Helvetica Neue"/>
              </a:rPr>
              <a:t>Observe how work transfers between shifts.</a:t>
            </a:r>
          </a:p>
          <a:p xmlns:a="http://schemas.openxmlformats.org/drawingml/2006/main">
            <a:pPr>
              <a:defRPr sz="2250" b="0">
                <a:solidFill>
                  <a:srgbClr val="FFFFFF"/>
                </a:solidFill>
                <a:latin typeface="Helvetica Neue"/>
                <a:ea typeface="Helvetica Neue"/>
                <a:cs typeface="Helvetica Neue"/>
              </a:defRPr>
            </a:pPr>
            <a:r>
              <a:rPr sz="2250" b="0">
                <a:solidFill>
                  <a:srgbClr val="FFFFFF"/>
                </a:solidFill>
                <a:latin typeface="Helvetica Neue"/>
                <a:ea typeface="Helvetica Neue"/>
                <a:cs typeface="Helvetica Neue"/>
              </a:rPr>
              <a:t>Measure unresolved handoffs and missing context.</a:t>
            </a:r>
          </a:p>
        </p:txBody>
      </p:sp>
    </p:spTree>
    <p:extLst>
      <p:ext uri="{BB962C8B-B14F-4D97-AF65-F5344CB8AC3E}">
        <p14:creationId xmlns:p14="http://schemas.microsoft.com/office/powerpoint/2010/main" val="915339854"/>
      </p:ext>
    </p:extLst>
  </p:cSld>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2026-09-10T19:03:10.0540000Z</dcterms:created>
  <dcterms:modified xsi:type="dcterms:W3CDTF">2026-09-10T19:03:10.0550000Z</dcterms:modified>
</coreProperties>
</file>